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8" r:id="rId4"/>
    <p:sldId id="258" r:id="rId5"/>
    <p:sldId id="259" r:id="rId6"/>
    <p:sldId id="260" r:id="rId7"/>
    <p:sldId id="269" r:id="rId8"/>
    <p:sldId id="271" r:id="rId9"/>
    <p:sldId id="262" r:id="rId10"/>
    <p:sldId id="272" r:id="rId11"/>
    <p:sldId id="263" r:id="rId12"/>
    <p:sldId id="267" r:id="rId13"/>
    <p:sldId id="264" r:id="rId14"/>
    <p:sldId id="265" r:id="rId15"/>
    <p:sldId id="270" r:id="rId1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794" autoAdjust="0"/>
  </p:normalViewPr>
  <p:slideViewPr>
    <p:cSldViewPr>
      <p:cViewPr varScale="1">
        <p:scale>
          <a:sx n="65" d="100"/>
          <a:sy n="65" d="100"/>
        </p:scale>
        <p:origin x="-131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4074074074074084E-2"/>
          <c:y val="3.0866359269839379E-2"/>
          <c:w val="0.77385024788568113"/>
          <c:h val="0.70908224393350161"/>
        </c:manualLayout>
      </c:layout>
      <c:lineChart>
        <c:grouping val="standard"/>
        <c:ser>
          <c:idx val="0"/>
          <c:order val="0"/>
          <c:tx>
            <c:strRef>
              <c:f>Sheet1!$B$1</c:f>
              <c:strCache>
                <c:ptCount val="1"/>
                <c:pt idx="0">
                  <c:v>JAS</c:v>
                </c:pt>
              </c:strCache>
            </c:strRef>
          </c:tx>
          <c:cat>
            <c:numRef>
              <c:f>Sheet1!$A$2:$A$9</c:f>
              <c:numCache>
                <c:formatCode>General</c:formatCode>
                <c:ptCount val="8"/>
              </c:numCache>
            </c:numRef>
          </c:cat>
          <c:val>
            <c:numRef>
              <c:f>Sheet1!$B$2:$B$9</c:f>
              <c:numCache>
                <c:formatCode>General</c:formatCode>
                <c:ptCount val="8"/>
                <c:pt idx="0">
                  <c:v>0.97000000000000042</c:v>
                </c:pt>
                <c:pt idx="1">
                  <c:v>0.93</c:v>
                </c:pt>
                <c:pt idx="2">
                  <c:v>0.9</c:v>
                </c:pt>
                <c:pt idx="3">
                  <c:v>0.85000000000000053</c:v>
                </c:pt>
                <c:pt idx="4">
                  <c:v>0.8</c:v>
                </c:pt>
                <c:pt idx="5">
                  <c:v>0.78</c:v>
                </c:pt>
                <c:pt idx="6">
                  <c:v>0.77000000000000057</c:v>
                </c:pt>
                <c:pt idx="7">
                  <c:v>0.75000000000000056</c:v>
                </c:pt>
              </c:numCache>
            </c:numRef>
          </c:val>
        </c:ser>
        <c:ser>
          <c:idx val="1"/>
          <c:order val="1"/>
          <c:tx>
            <c:strRef>
              <c:f>Sheet1!$C$1</c:f>
              <c:strCache>
                <c:ptCount val="1"/>
                <c:pt idx="0">
                  <c:v>Census</c:v>
                </c:pt>
              </c:strCache>
            </c:strRef>
          </c:tx>
          <c:cat>
            <c:numRef>
              <c:f>Sheet1!$A$2:$A$9</c:f>
              <c:numCache>
                <c:formatCode>General</c:formatCode>
                <c:ptCount val="8"/>
              </c:numCache>
            </c:numRef>
          </c:cat>
          <c:val>
            <c:numRef>
              <c:f>Sheet1!$C$2:$C$9</c:f>
              <c:numCache>
                <c:formatCode>General</c:formatCode>
                <c:ptCount val="8"/>
                <c:pt idx="0">
                  <c:v>1.4</c:v>
                </c:pt>
                <c:pt idx="5">
                  <c:v>1.1000000000000001</c:v>
                </c:pt>
              </c:numCache>
            </c:numRef>
          </c:val>
        </c:ser>
        <c:marker val="1"/>
        <c:axId val="60975744"/>
        <c:axId val="61002496"/>
      </c:lineChart>
      <c:catAx>
        <c:axId val="60975744"/>
        <c:scaling>
          <c:orientation val="minMax"/>
        </c:scaling>
        <c:axPos val="b"/>
        <c:title>
          <c:tx>
            <c:rich>
              <a:bodyPr/>
              <a:lstStyle/>
              <a:p>
                <a:pPr>
                  <a:defRPr/>
                </a:pPr>
                <a:r>
                  <a:rPr lang="en-US" dirty="0" smtClean="0"/>
                  <a:t>Year</a:t>
                </a:r>
                <a:endParaRPr lang="en-US" dirty="0"/>
              </a:p>
            </c:rich>
          </c:tx>
          <c:layout/>
        </c:title>
        <c:numFmt formatCode="General" sourceLinked="1"/>
        <c:tickLblPos val="nextTo"/>
        <c:crossAx val="61002496"/>
        <c:crosses val="autoZero"/>
        <c:auto val="1"/>
        <c:lblAlgn val="ctr"/>
        <c:lblOffset val="100"/>
      </c:catAx>
      <c:valAx>
        <c:axId val="61002496"/>
        <c:scaling>
          <c:orientation val="minMax"/>
        </c:scaling>
        <c:delete val="1"/>
        <c:axPos val="l"/>
        <c:majorGridlines/>
        <c:title>
          <c:tx>
            <c:rich>
              <a:bodyPr rot="-5400000" vert="horz"/>
              <a:lstStyle/>
              <a:p>
                <a:pPr>
                  <a:defRPr/>
                </a:pPr>
                <a:r>
                  <a:rPr lang="en-US" dirty="0" smtClean="0"/>
                  <a:t>Number of Farms</a:t>
                </a:r>
                <a:endParaRPr lang="en-US" dirty="0"/>
              </a:p>
            </c:rich>
          </c:tx>
          <c:layout>
            <c:manualLayout>
              <c:xMode val="edge"/>
              <c:yMode val="edge"/>
              <c:x val="1.2384198502964907E-2"/>
              <c:y val="0.19786617787197999"/>
            </c:manualLayout>
          </c:layout>
        </c:title>
        <c:numFmt formatCode="General" sourceLinked="1"/>
        <c:tickLblPos val="none"/>
        <c:crossAx val="60975744"/>
        <c:crosses val="autoZero"/>
        <c:crossBetween val="between"/>
      </c:valAx>
    </c:plotArea>
    <c:legend>
      <c:legendPos val="b"/>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407407407407407E-2"/>
          <c:y val="3.0866359269839376E-2"/>
          <c:w val="0.77385024788568124"/>
          <c:h val="0.70908224393350161"/>
        </c:manualLayout>
      </c:layout>
      <c:lineChart>
        <c:grouping val="standard"/>
        <c:ser>
          <c:idx val="0"/>
          <c:order val="0"/>
          <c:tx>
            <c:strRef>
              <c:f>Sheet1!$B$1</c:f>
              <c:strCache>
                <c:ptCount val="1"/>
                <c:pt idx="0">
                  <c:v>JAS</c:v>
                </c:pt>
              </c:strCache>
            </c:strRef>
          </c:tx>
          <c:cat>
            <c:numRef>
              <c:f>Sheet1!$A$2:$A$9</c:f>
              <c:numCache>
                <c:formatCode>General</c:formatCode>
                <c:ptCount val="8"/>
              </c:numCache>
            </c:numRef>
          </c:cat>
          <c:val>
            <c:numRef>
              <c:f>Sheet1!$B$2:$B$9</c:f>
              <c:numCache>
                <c:formatCode>General</c:formatCode>
                <c:ptCount val="8"/>
                <c:pt idx="0">
                  <c:v>0.97000000000000053</c:v>
                </c:pt>
                <c:pt idx="1">
                  <c:v>0.93</c:v>
                </c:pt>
                <c:pt idx="2">
                  <c:v>0.9</c:v>
                </c:pt>
                <c:pt idx="3">
                  <c:v>0.85000000000000053</c:v>
                </c:pt>
                <c:pt idx="4">
                  <c:v>0.8</c:v>
                </c:pt>
                <c:pt idx="5">
                  <c:v>0.78</c:v>
                </c:pt>
                <c:pt idx="6">
                  <c:v>0.77000000000000068</c:v>
                </c:pt>
                <c:pt idx="7">
                  <c:v>0.75000000000000056</c:v>
                </c:pt>
              </c:numCache>
            </c:numRef>
          </c:val>
        </c:ser>
        <c:ser>
          <c:idx val="1"/>
          <c:order val="1"/>
          <c:tx>
            <c:strRef>
              <c:f>Sheet1!$C$1</c:f>
              <c:strCache>
                <c:ptCount val="1"/>
                <c:pt idx="0">
                  <c:v>Census</c:v>
                </c:pt>
              </c:strCache>
            </c:strRef>
          </c:tx>
          <c:cat>
            <c:numRef>
              <c:f>Sheet1!$A$2:$A$9</c:f>
              <c:numCache>
                <c:formatCode>General</c:formatCode>
                <c:ptCount val="8"/>
              </c:numCache>
            </c:numRef>
          </c:cat>
          <c:val>
            <c:numRef>
              <c:f>Sheet1!$C$2:$C$9</c:f>
              <c:numCache>
                <c:formatCode>General</c:formatCode>
                <c:ptCount val="8"/>
                <c:pt idx="0">
                  <c:v>1.4</c:v>
                </c:pt>
                <c:pt idx="5">
                  <c:v>1.1000000000000001</c:v>
                </c:pt>
              </c:numCache>
            </c:numRef>
          </c:val>
        </c:ser>
        <c:ser>
          <c:idx val="2"/>
          <c:order val="2"/>
          <c:tx>
            <c:strRef>
              <c:f>Sheet1!$D$1</c:f>
              <c:strCache>
                <c:ptCount val="1"/>
                <c:pt idx="0">
                  <c:v>JAS plus follow-up</c:v>
                </c:pt>
              </c:strCache>
            </c:strRef>
          </c:tx>
          <c:marker>
            <c:symbol val="triangle"/>
            <c:size val="10"/>
          </c:marker>
          <c:cat>
            <c:numRef>
              <c:f>Sheet1!$A$2:$A$9</c:f>
              <c:numCache>
                <c:formatCode>General</c:formatCode>
                <c:ptCount val="8"/>
              </c:numCache>
            </c:numRef>
          </c:cat>
          <c:val>
            <c:numRef>
              <c:f>Sheet1!$D$2:$D$9</c:f>
              <c:numCache>
                <c:formatCode>General</c:formatCode>
                <c:ptCount val="8"/>
                <c:pt idx="7">
                  <c:v>1</c:v>
                </c:pt>
              </c:numCache>
            </c:numRef>
          </c:val>
        </c:ser>
        <c:marker val="1"/>
        <c:axId val="64453632"/>
        <c:axId val="64464000"/>
      </c:lineChart>
      <c:catAx>
        <c:axId val="64453632"/>
        <c:scaling>
          <c:orientation val="minMax"/>
        </c:scaling>
        <c:axPos val="b"/>
        <c:title>
          <c:tx>
            <c:rich>
              <a:bodyPr/>
              <a:lstStyle/>
              <a:p>
                <a:pPr>
                  <a:defRPr/>
                </a:pPr>
                <a:r>
                  <a:rPr lang="en-US" dirty="0" smtClean="0"/>
                  <a:t>Year</a:t>
                </a:r>
                <a:endParaRPr lang="en-US" dirty="0"/>
              </a:p>
            </c:rich>
          </c:tx>
          <c:layout/>
        </c:title>
        <c:numFmt formatCode="General" sourceLinked="1"/>
        <c:tickLblPos val="nextTo"/>
        <c:crossAx val="64464000"/>
        <c:crosses val="autoZero"/>
        <c:auto val="1"/>
        <c:lblAlgn val="ctr"/>
        <c:lblOffset val="100"/>
      </c:catAx>
      <c:valAx>
        <c:axId val="64464000"/>
        <c:scaling>
          <c:orientation val="minMax"/>
        </c:scaling>
        <c:delete val="1"/>
        <c:axPos val="l"/>
        <c:majorGridlines/>
        <c:title>
          <c:tx>
            <c:rich>
              <a:bodyPr rot="-5400000" vert="horz"/>
              <a:lstStyle/>
              <a:p>
                <a:pPr>
                  <a:defRPr/>
                </a:pPr>
                <a:r>
                  <a:rPr lang="en-US" dirty="0" smtClean="0"/>
                  <a:t>Number of Farms</a:t>
                </a:r>
                <a:endParaRPr lang="en-US" dirty="0"/>
              </a:p>
            </c:rich>
          </c:tx>
          <c:layout>
            <c:manualLayout>
              <c:xMode val="edge"/>
              <c:yMode val="edge"/>
              <c:x val="1.2384198502964907E-2"/>
              <c:y val="0.19786617787197996"/>
            </c:manualLayout>
          </c:layout>
        </c:title>
        <c:numFmt formatCode="General" sourceLinked="1"/>
        <c:tickLblPos val="none"/>
        <c:crossAx val="64453632"/>
        <c:crosses val="autoZero"/>
        <c:crossBetween val="between"/>
      </c:valAx>
    </c:plotArea>
    <c:legend>
      <c:legendPos val="b"/>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407407407407407E-2"/>
          <c:y val="3.0866359269839376E-2"/>
          <c:w val="0.77385024788568102"/>
          <c:h val="0.70908224393350161"/>
        </c:manualLayout>
      </c:layout>
      <c:lineChart>
        <c:grouping val="standard"/>
        <c:ser>
          <c:idx val="0"/>
          <c:order val="0"/>
          <c:tx>
            <c:strRef>
              <c:f>Sheet1!$B$1</c:f>
              <c:strCache>
                <c:ptCount val="1"/>
                <c:pt idx="0">
                  <c:v>JAS</c:v>
                </c:pt>
              </c:strCache>
            </c:strRef>
          </c:tx>
          <c:cat>
            <c:numRef>
              <c:f>Sheet1!$A$2:$A$9</c:f>
              <c:numCache>
                <c:formatCode>General</c:formatCode>
                <c:ptCount val="8"/>
              </c:numCache>
            </c:numRef>
          </c:cat>
          <c:val>
            <c:numRef>
              <c:f>Sheet1!$B$2:$B$9</c:f>
              <c:numCache>
                <c:formatCode>General</c:formatCode>
                <c:ptCount val="8"/>
                <c:pt idx="0">
                  <c:v>0.97000000000000031</c:v>
                </c:pt>
                <c:pt idx="1">
                  <c:v>0.93</c:v>
                </c:pt>
                <c:pt idx="2">
                  <c:v>0.9</c:v>
                </c:pt>
                <c:pt idx="3">
                  <c:v>0.85000000000000031</c:v>
                </c:pt>
                <c:pt idx="4">
                  <c:v>0.8</c:v>
                </c:pt>
                <c:pt idx="5">
                  <c:v>0.78</c:v>
                </c:pt>
                <c:pt idx="6">
                  <c:v>0.77000000000000035</c:v>
                </c:pt>
                <c:pt idx="7">
                  <c:v>0.75000000000000033</c:v>
                </c:pt>
              </c:numCache>
            </c:numRef>
          </c:val>
        </c:ser>
        <c:ser>
          <c:idx val="1"/>
          <c:order val="1"/>
          <c:tx>
            <c:strRef>
              <c:f>Sheet1!$C$1</c:f>
              <c:strCache>
                <c:ptCount val="1"/>
                <c:pt idx="0">
                  <c:v>Census</c:v>
                </c:pt>
              </c:strCache>
            </c:strRef>
          </c:tx>
          <c:cat>
            <c:numRef>
              <c:f>Sheet1!$A$2:$A$9</c:f>
              <c:numCache>
                <c:formatCode>General</c:formatCode>
                <c:ptCount val="8"/>
              </c:numCache>
            </c:numRef>
          </c:cat>
          <c:val>
            <c:numRef>
              <c:f>Sheet1!$C$2:$C$9</c:f>
              <c:numCache>
                <c:formatCode>General</c:formatCode>
                <c:ptCount val="8"/>
                <c:pt idx="0">
                  <c:v>1.4</c:v>
                </c:pt>
                <c:pt idx="5">
                  <c:v>1.1000000000000001</c:v>
                </c:pt>
              </c:numCache>
            </c:numRef>
          </c:val>
        </c:ser>
        <c:ser>
          <c:idx val="2"/>
          <c:order val="2"/>
          <c:tx>
            <c:strRef>
              <c:f>Sheet1!$D$1</c:f>
              <c:strCache>
                <c:ptCount val="1"/>
                <c:pt idx="0">
                  <c:v>JAS plus follow-up</c:v>
                </c:pt>
              </c:strCache>
            </c:strRef>
          </c:tx>
          <c:marker>
            <c:symbol val="triangle"/>
            <c:size val="10"/>
          </c:marker>
          <c:cat>
            <c:numRef>
              <c:f>Sheet1!$A$2:$A$9</c:f>
              <c:numCache>
                <c:formatCode>General</c:formatCode>
                <c:ptCount val="8"/>
              </c:numCache>
            </c:numRef>
          </c:cat>
          <c:val>
            <c:numRef>
              <c:f>Sheet1!$D$2:$D$9</c:f>
              <c:numCache>
                <c:formatCode>General</c:formatCode>
                <c:ptCount val="8"/>
                <c:pt idx="7">
                  <c:v>1</c:v>
                </c:pt>
              </c:numCache>
            </c:numRef>
          </c:val>
        </c:ser>
        <c:ser>
          <c:idx val="3"/>
          <c:order val="3"/>
          <c:tx>
            <c:strRef>
              <c:f>Sheet1!$E$1</c:f>
              <c:strCache>
                <c:ptCount val="1"/>
                <c:pt idx="0">
                  <c:v>JAS regression </c:v>
                </c:pt>
              </c:strCache>
            </c:strRef>
          </c:tx>
          <c:marker>
            <c:symbol val="square"/>
            <c:size val="9"/>
          </c:marker>
          <c:cat>
            <c:numRef>
              <c:f>Sheet1!$A$2:$A$9</c:f>
              <c:numCache>
                <c:formatCode>General</c:formatCode>
                <c:ptCount val="8"/>
              </c:numCache>
            </c:numRef>
          </c:cat>
          <c:val>
            <c:numRef>
              <c:f>Sheet1!$E$2:$E$9</c:f>
              <c:numCache>
                <c:formatCode>General</c:formatCode>
                <c:ptCount val="8"/>
                <c:pt idx="5">
                  <c:v>0.92</c:v>
                </c:pt>
                <c:pt idx="7">
                  <c:v>0.89</c:v>
                </c:pt>
              </c:numCache>
            </c:numRef>
          </c:val>
        </c:ser>
        <c:marker val="1"/>
        <c:axId val="64487808"/>
        <c:axId val="64489728"/>
      </c:lineChart>
      <c:catAx>
        <c:axId val="64487808"/>
        <c:scaling>
          <c:orientation val="minMax"/>
        </c:scaling>
        <c:axPos val="b"/>
        <c:title>
          <c:tx>
            <c:rich>
              <a:bodyPr/>
              <a:lstStyle/>
              <a:p>
                <a:pPr>
                  <a:defRPr/>
                </a:pPr>
                <a:r>
                  <a:rPr lang="en-US" dirty="0" smtClean="0"/>
                  <a:t>Year</a:t>
                </a:r>
                <a:endParaRPr lang="en-US" dirty="0"/>
              </a:p>
            </c:rich>
          </c:tx>
          <c:layout/>
        </c:title>
        <c:numFmt formatCode="General" sourceLinked="1"/>
        <c:tickLblPos val="nextTo"/>
        <c:crossAx val="64489728"/>
        <c:crosses val="autoZero"/>
        <c:auto val="1"/>
        <c:lblAlgn val="ctr"/>
        <c:lblOffset val="100"/>
      </c:catAx>
      <c:valAx>
        <c:axId val="64489728"/>
        <c:scaling>
          <c:orientation val="minMax"/>
        </c:scaling>
        <c:delete val="1"/>
        <c:axPos val="l"/>
        <c:majorGridlines/>
        <c:title>
          <c:tx>
            <c:rich>
              <a:bodyPr rot="-5400000" vert="horz"/>
              <a:lstStyle/>
              <a:p>
                <a:pPr>
                  <a:defRPr/>
                </a:pPr>
                <a:r>
                  <a:rPr lang="en-US" dirty="0" smtClean="0"/>
                  <a:t>Number of Farms</a:t>
                </a:r>
                <a:endParaRPr lang="en-US" dirty="0"/>
              </a:p>
            </c:rich>
          </c:tx>
          <c:layout>
            <c:manualLayout>
              <c:xMode val="edge"/>
              <c:yMode val="edge"/>
              <c:x val="1.2384198502964907E-2"/>
              <c:y val="0.19786617787197996"/>
            </c:manualLayout>
          </c:layout>
        </c:title>
        <c:numFmt formatCode="General" sourceLinked="1"/>
        <c:tickLblPos val="none"/>
        <c:crossAx val="64487808"/>
        <c:crosses val="autoZero"/>
        <c:crossBetween val="between"/>
      </c:valAx>
    </c:plotArea>
    <c:legend>
      <c:legendPos val="b"/>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3C3B3B0-1772-49C3-84E2-E040F2579467}" type="datetimeFigureOut">
              <a:rPr lang="en-US" smtClean="0"/>
              <a:pPr/>
              <a:t>6/14/2010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314B89A-A528-422C-9406-7F99A9E858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9EA5CB58-14E4-4173-8E0D-73C281FC3197}" type="datetimeFigureOut">
              <a:rPr lang="en-US" smtClean="0"/>
              <a:pPr/>
              <a:t>6/14/2010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1142AFC-E6B6-4A71-83B7-0B581C2281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TSE</a:t>
            </a:r>
            <a:r>
              <a:rPr lang="en-US" baseline="0" dirty="0" smtClean="0"/>
              <a:t> – Total Survey Error looks at measuring and reducing error in a single survey estimate of a given construct.</a:t>
            </a:r>
          </a:p>
          <a:p>
            <a:r>
              <a:rPr lang="en-US" baseline="0" dirty="0" smtClean="0"/>
              <a:t>Any construct can be measured in multiple surveys.</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think of multiple surveys as your “council of advisors” – you know each has a particular perspective/bias</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estimate makes different assumptions, uses different procedures</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discussed the CES at the last ITSEW meeting.</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Census is historically</a:t>
            </a:r>
            <a:r>
              <a:rPr lang="en-US" baseline="0" dirty="0" smtClean="0"/>
              <a:t> higher than the JAS farm number estimate</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course, this is not the only other</a:t>
            </a:r>
            <a:r>
              <a:rPr lang="en-US" baseline="0" dirty="0" smtClean="0"/>
              <a:t> “advisor” you could add – there are many other estimation methods that could have been used, other assumptions could have been made (e.g. we could have assumed that COA was wrong, or that it was wrong for some types of operations or at some non 100% rate)</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working on ways to formalize</a:t>
            </a:r>
            <a:r>
              <a:rPr lang="en-US" baseline="0" dirty="0" smtClean="0"/>
              <a:t> the process of combining this “advice” – right now the process contains some subjectivity.  We try to reduce error in our survey estimates, but less emphasis is put on measuring error in any single source.</a:t>
            </a:r>
            <a:endParaRPr lang="en-US" dirty="0"/>
          </a:p>
        </p:txBody>
      </p:sp>
      <p:sp>
        <p:nvSpPr>
          <p:cNvPr id="4" name="Slide Number Placeholder 3"/>
          <p:cNvSpPr>
            <a:spLocks noGrp="1"/>
          </p:cNvSpPr>
          <p:nvPr>
            <p:ph type="sldNum" sz="quarter" idx="10"/>
          </p:nvPr>
        </p:nvSpPr>
        <p:spPr/>
        <p:txBody>
          <a:bodyPr/>
          <a:lstStyle/>
          <a:p>
            <a:fld id="{91142AFC-E6B6-4A71-83B7-0B581C2281BD}"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C7083B-6C5C-4CB4-B018-5407176B6FF3}" type="datetimeFigureOut">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7083B-6C5C-4CB4-B018-5407176B6FF3}" type="datetimeFigureOut">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7083B-6C5C-4CB4-B018-5407176B6FF3}" type="datetimeFigureOut">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7083B-6C5C-4CB4-B018-5407176B6FF3}" type="datetimeFigureOut">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7083B-6C5C-4CB4-B018-5407176B6FF3}" type="datetimeFigureOut">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C7083B-6C5C-4CB4-B018-5407176B6FF3}" type="datetimeFigureOut">
              <a:rPr lang="en-US" smtClean="0"/>
              <a:pPr/>
              <a:t>6/14/2010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7083B-6C5C-4CB4-B018-5407176B6FF3}" type="datetimeFigureOut">
              <a:rPr lang="en-US" smtClean="0"/>
              <a:pPr/>
              <a:t>6/14/2010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C7083B-6C5C-4CB4-B018-5407176B6FF3}" type="datetimeFigureOut">
              <a:rPr lang="en-US" smtClean="0"/>
              <a:pPr/>
              <a:t>6/14/2010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7083B-6C5C-4CB4-B018-5407176B6FF3}" type="datetimeFigureOut">
              <a:rPr lang="en-US" smtClean="0"/>
              <a:pPr/>
              <a:t>6/14/2010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7083B-6C5C-4CB4-B018-5407176B6FF3}" type="datetimeFigureOut">
              <a:rPr lang="en-US" smtClean="0"/>
              <a:pPr/>
              <a:t>6/14/2010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7083B-6C5C-4CB4-B018-5407176B6FF3}" type="datetimeFigureOut">
              <a:rPr lang="en-US" smtClean="0"/>
              <a:pPr/>
              <a:t>6/14/2010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B87-CC7D-4CDB-8C75-36E09377EE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7083B-6C5C-4CB4-B018-5407176B6FF3}" type="datetimeFigureOut">
              <a:rPr lang="en-US" smtClean="0"/>
              <a:pPr/>
              <a:t>6/14/2010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43B87-CC7D-4CDB-8C75-36E09377EE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fontScale="90000"/>
          </a:bodyPr>
          <a:lstStyle/>
          <a:p>
            <a:r>
              <a:rPr lang="en-US" dirty="0" smtClean="0"/>
              <a:t>Using Multiple Methods to Reduce Errors in Survey Estimation:</a:t>
            </a:r>
            <a:br>
              <a:rPr lang="en-US" dirty="0" smtClean="0"/>
            </a:br>
            <a:r>
              <a:rPr lang="en-US" dirty="0" smtClean="0"/>
              <a:t>The Case of US Farm Numbers</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Jaki McCarthy, Denise </a:t>
            </a:r>
            <a:r>
              <a:rPr lang="en-US" dirty="0" err="1" smtClean="0"/>
              <a:t>Abreu</a:t>
            </a:r>
            <a:r>
              <a:rPr lang="en-US" dirty="0" smtClean="0"/>
              <a:t>, Mark </a:t>
            </a:r>
            <a:r>
              <a:rPr lang="en-US" dirty="0" err="1" smtClean="0"/>
              <a:t>Apodaca</a:t>
            </a:r>
            <a:r>
              <a:rPr lang="en-US" dirty="0" smtClean="0"/>
              <a:t>, and </a:t>
            </a:r>
            <a:r>
              <a:rPr lang="en-US" dirty="0" err="1" smtClean="0"/>
              <a:t>Leslee</a:t>
            </a:r>
            <a:r>
              <a:rPr lang="en-US" dirty="0" smtClean="0"/>
              <a:t> </a:t>
            </a:r>
            <a:r>
              <a:rPr lang="en-US" dirty="0" err="1" smtClean="0"/>
              <a:t>Lohrenz</a:t>
            </a:r>
            <a:endParaRPr lang="en-US" dirty="0" smtClean="0"/>
          </a:p>
          <a:p>
            <a:r>
              <a:rPr lang="en-US" dirty="0" smtClean="0"/>
              <a:t>National Agricultural Statistics Service</a:t>
            </a:r>
          </a:p>
          <a:p>
            <a:r>
              <a:rPr lang="en-US" dirty="0" smtClean="0"/>
              <a:t>US Department of Agriculture</a:t>
            </a:r>
          </a:p>
          <a:p>
            <a:endParaRPr lang="en-US" dirty="0"/>
          </a:p>
          <a:p>
            <a:r>
              <a:rPr lang="en-US" dirty="0" smtClean="0"/>
              <a:t>Paper presented at the International Total Survey Error Workshop</a:t>
            </a:r>
          </a:p>
          <a:p>
            <a:r>
              <a:rPr lang="en-US" dirty="0" smtClean="0"/>
              <a:t>Stowe, VT</a:t>
            </a:r>
          </a:p>
          <a:p>
            <a:r>
              <a:rPr lang="en-US" dirty="0" smtClean="0"/>
              <a:t>June 2010</a:t>
            </a:r>
            <a:endParaRPr lang="en-US" dirty="0"/>
          </a:p>
        </p:txBody>
      </p:sp>
      <p:pic>
        <p:nvPicPr>
          <p:cNvPr id="4" name="Picture 3" descr="usdalogo.JPG"/>
          <p:cNvPicPr>
            <a:picLocks noChangeAspect="1"/>
          </p:cNvPicPr>
          <p:nvPr/>
        </p:nvPicPr>
        <p:blipFill>
          <a:blip r:embed="rId2" cstate="print"/>
          <a:stretch>
            <a:fillRect/>
          </a:stretch>
        </p:blipFill>
        <p:spPr>
          <a:xfrm>
            <a:off x="152400" y="5849353"/>
            <a:ext cx="1143000" cy="818147"/>
          </a:xfrm>
          <a:prstGeom prst="rect">
            <a:avLst/>
          </a:prstGeom>
        </p:spPr>
      </p:pic>
      <p:pic>
        <p:nvPicPr>
          <p:cNvPr id="5" name="Picture 4" descr="new_nass_logo.jpg"/>
          <p:cNvPicPr>
            <a:picLocks noChangeAspect="1"/>
          </p:cNvPicPr>
          <p:nvPr/>
        </p:nvPicPr>
        <p:blipFill>
          <a:blip r:embed="rId3" cstate="print"/>
          <a:stretch>
            <a:fillRect/>
          </a:stretch>
        </p:blipFill>
        <p:spPr>
          <a:xfrm>
            <a:off x="7815538" y="5410200"/>
            <a:ext cx="1128437" cy="11620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Farm Numbers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animBg="0"/>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t>ADD another advisor:</a:t>
            </a:r>
            <a:br>
              <a:rPr lang="en-US" dirty="0" smtClean="0"/>
            </a:br>
            <a:r>
              <a:rPr lang="en-US" dirty="0" smtClean="0"/>
              <a:t>another independent estimate of farms</a:t>
            </a:r>
            <a:endParaRPr lang="en-US" dirty="0"/>
          </a:p>
        </p:txBody>
      </p:sp>
      <p:sp>
        <p:nvSpPr>
          <p:cNvPr id="3" name="Content Placeholder 2"/>
          <p:cNvSpPr>
            <a:spLocks noGrp="1"/>
          </p:cNvSpPr>
          <p:nvPr>
            <p:ph idx="1"/>
          </p:nvPr>
        </p:nvSpPr>
        <p:spPr>
          <a:xfrm>
            <a:off x="685800" y="1600200"/>
            <a:ext cx="7315200" cy="4525963"/>
          </a:xfrm>
        </p:spPr>
        <p:txBody>
          <a:bodyPr/>
          <a:lstStyle/>
          <a:p>
            <a:r>
              <a:rPr lang="en-US" dirty="0" smtClean="0"/>
              <a:t>Assumption that operations reporting themselves as farms on the 2007 COA, but not JAS were misclassified in JAS</a:t>
            </a:r>
          </a:p>
          <a:p>
            <a:r>
              <a:rPr lang="en-US" dirty="0" smtClean="0"/>
              <a:t>Another regression estimate based on this assumption applied to 2009 JAS survey data</a:t>
            </a:r>
          </a:p>
        </p:txBody>
      </p:sp>
      <p:pic>
        <p:nvPicPr>
          <p:cNvPr id="4" name="Picture 6" descr="C:\Documents and Settings\mccaja\Local Settings\Temporary Internet Files\Content.IE5\XIY34GOU\MC900060132[1].wmf"/>
          <p:cNvPicPr>
            <a:picLocks noChangeAspect="1" noChangeArrowheads="1"/>
          </p:cNvPicPr>
          <p:nvPr/>
        </p:nvPicPr>
        <p:blipFill>
          <a:blip r:embed="rId3" cstate="print"/>
          <a:srcRect/>
          <a:stretch>
            <a:fillRect/>
          </a:stretch>
        </p:blipFill>
        <p:spPr bwMode="auto">
          <a:xfrm>
            <a:off x="5943600" y="4271084"/>
            <a:ext cx="2972714" cy="236807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Farm Numbers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2"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animBg="0"/>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Council of Advisors is used</a:t>
            </a:r>
            <a:br>
              <a:rPr lang="en-US" dirty="0" smtClean="0"/>
            </a:br>
            <a:r>
              <a:rPr lang="en-US" dirty="0" smtClean="0"/>
              <a:t>to set the “official” farm number</a:t>
            </a:r>
            <a:endParaRPr lang="en-US" dirty="0"/>
          </a:p>
        </p:txBody>
      </p:sp>
      <p:sp>
        <p:nvSpPr>
          <p:cNvPr id="3" name="Content Placeholder 2"/>
          <p:cNvSpPr>
            <a:spLocks noGrp="1"/>
          </p:cNvSpPr>
          <p:nvPr>
            <p:ph idx="1"/>
          </p:nvPr>
        </p:nvSpPr>
        <p:spPr>
          <a:xfrm>
            <a:off x="457200" y="1752600"/>
            <a:ext cx="8229600" cy="4495800"/>
          </a:xfrm>
        </p:spPr>
        <p:txBody>
          <a:bodyPr>
            <a:normAutofit fontScale="92500" lnSpcReduction="20000"/>
          </a:bodyPr>
          <a:lstStyle/>
          <a:p>
            <a:r>
              <a:rPr lang="en-US" dirty="0" smtClean="0"/>
              <a:t>Each of the methods is measuring the same construct</a:t>
            </a:r>
          </a:p>
          <a:p>
            <a:r>
              <a:rPr lang="en-US" dirty="0" smtClean="0"/>
              <a:t>Each of the methods is independent, has different emphasis, and has its unique errors</a:t>
            </a:r>
          </a:p>
          <a:p>
            <a:r>
              <a:rPr lang="en-US" dirty="0" smtClean="0"/>
              <a:t>Objective is not to “fix” an individual survey estimate or measure its errors</a:t>
            </a:r>
          </a:p>
          <a:p>
            <a:r>
              <a:rPr lang="en-US" dirty="0" smtClean="0"/>
              <a:t>Objective is to combine all of these estimates to produce the “best” number: </a:t>
            </a:r>
          </a:p>
          <a:p>
            <a:endParaRPr lang="en-US" dirty="0" smtClean="0"/>
          </a:p>
          <a:p>
            <a:pPr algn="ctr">
              <a:buNone/>
            </a:pPr>
            <a:r>
              <a:rPr lang="en-US" sz="4000" i="1" dirty="0" smtClean="0"/>
              <a:t>Reducing </a:t>
            </a:r>
            <a:r>
              <a:rPr lang="en-US" sz="4000" i="1" smtClean="0"/>
              <a:t>Total </a:t>
            </a:r>
            <a:r>
              <a:rPr lang="en-US" sz="4000" b="1" i="1" smtClean="0"/>
              <a:t>Construct </a:t>
            </a:r>
            <a:r>
              <a:rPr lang="en-US" sz="4000" i="1" smtClean="0"/>
              <a:t>Error</a:t>
            </a:r>
            <a:endParaRPr lang="en-US" sz="4000"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My questions to you:</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Do you use similar practices?</a:t>
            </a:r>
          </a:p>
          <a:p>
            <a:r>
              <a:rPr lang="en-US" dirty="0" smtClean="0"/>
              <a:t>How do you combine multiple sources of information?</a:t>
            </a:r>
          </a:p>
          <a:p>
            <a:r>
              <a:rPr lang="en-US" dirty="0" smtClean="0"/>
              <a:t>What is the best way to do this?</a:t>
            </a:r>
          </a:p>
          <a:p>
            <a:r>
              <a:rPr lang="en-US" dirty="0" smtClean="0"/>
              <a:t>How does this fit into the TSE context?</a:t>
            </a:r>
          </a:p>
        </p:txBody>
      </p:sp>
      <p:pic>
        <p:nvPicPr>
          <p:cNvPr id="4" name="Picture 7" descr="C:\Documents and Settings\mccaja\Local Settings\Temporary Internet Files\Content.IE5\PGLA2C7N\MC900053929[1].wmf"/>
          <p:cNvPicPr>
            <a:picLocks noChangeAspect="1" noChangeArrowheads="1"/>
          </p:cNvPicPr>
          <p:nvPr/>
        </p:nvPicPr>
        <p:blipFill>
          <a:blip r:embed="rId2" cstate="print"/>
          <a:srcRect/>
          <a:stretch>
            <a:fillRect/>
          </a:stretch>
        </p:blipFill>
        <p:spPr bwMode="auto">
          <a:xfrm>
            <a:off x="5791200" y="4038600"/>
            <a:ext cx="3079687" cy="266322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pic>
        <p:nvPicPr>
          <p:cNvPr id="2050" name="Picture 2" descr="C:\Documents and Settings\mccaja\My Documents\My Pictures\Microsoft Clip Organizer\bd07179_.wmf"/>
          <p:cNvPicPr>
            <a:picLocks noChangeAspect="1" noChangeArrowheads="1"/>
          </p:cNvPicPr>
          <p:nvPr/>
        </p:nvPicPr>
        <p:blipFill>
          <a:blip r:embed="rId2" cstate="print"/>
          <a:srcRect/>
          <a:stretch>
            <a:fillRect/>
          </a:stretch>
        </p:blipFill>
        <p:spPr bwMode="auto">
          <a:xfrm>
            <a:off x="5791200" y="2667000"/>
            <a:ext cx="1818742" cy="1305763"/>
          </a:xfrm>
          <a:prstGeom prst="rect">
            <a:avLst/>
          </a:prstGeom>
          <a:noFill/>
        </p:spPr>
      </p:pic>
      <p:pic>
        <p:nvPicPr>
          <p:cNvPr id="2059" name="Picture 11" descr="C:\Documents and Settings\mccaja\Local Settings\Temporary Internet Files\Content.IE5\PGLA2C7N\MC900230410[1].wmf"/>
          <p:cNvPicPr>
            <a:picLocks noChangeAspect="1" noChangeArrowheads="1"/>
          </p:cNvPicPr>
          <p:nvPr/>
        </p:nvPicPr>
        <p:blipFill>
          <a:blip r:embed="rId3" cstate="print"/>
          <a:srcRect/>
          <a:stretch>
            <a:fillRect/>
          </a:stretch>
        </p:blipFill>
        <p:spPr bwMode="auto">
          <a:xfrm>
            <a:off x="3201154" y="2347865"/>
            <a:ext cx="2741691" cy="2162269"/>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goal of reducing TSE?</a:t>
            </a:r>
            <a:endParaRPr lang="en-US" dirty="0"/>
          </a:p>
        </p:txBody>
      </p:sp>
      <p:sp>
        <p:nvSpPr>
          <p:cNvPr id="3" name="Content Placeholder 2"/>
          <p:cNvSpPr>
            <a:spLocks noGrp="1"/>
          </p:cNvSpPr>
          <p:nvPr>
            <p:ph idx="1"/>
          </p:nvPr>
        </p:nvSpPr>
        <p:spPr/>
        <p:txBody>
          <a:bodyPr/>
          <a:lstStyle/>
          <a:p>
            <a:r>
              <a:rPr lang="en-US" dirty="0" smtClean="0"/>
              <a:t>Surveys used to estimate a construct</a:t>
            </a:r>
          </a:p>
          <a:p>
            <a:r>
              <a:rPr lang="en-US" dirty="0" smtClean="0"/>
              <a:t>Goal of TSE reduction is to more accurately estimate construct in that survey</a:t>
            </a:r>
          </a:p>
          <a:p>
            <a:endParaRPr lang="en-US" dirty="0"/>
          </a:p>
          <a:p>
            <a:r>
              <a:rPr lang="en-US" dirty="0" smtClean="0"/>
              <a:t>Construct: Number of Farms in the US</a:t>
            </a:r>
          </a:p>
          <a:p>
            <a:r>
              <a:rPr lang="en-US" dirty="0" smtClean="0"/>
              <a:t>Measured in multiple ways: </a:t>
            </a:r>
          </a:p>
          <a:p>
            <a:pPr lvl="1"/>
            <a:r>
              <a:rPr lang="en-US" dirty="0" smtClean="0"/>
              <a:t>June Agricultural Survey</a:t>
            </a:r>
          </a:p>
          <a:p>
            <a:pPr lvl="1"/>
            <a:r>
              <a:rPr lang="en-US" dirty="0" smtClean="0"/>
              <a:t>Census of Agriculture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Council of Advisors</a:t>
            </a:r>
            <a:endParaRPr lang="en-US" dirty="0"/>
          </a:p>
        </p:txBody>
      </p:sp>
      <p:sp>
        <p:nvSpPr>
          <p:cNvPr id="3" name="Content Placeholder 2"/>
          <p:cNvSpPr>
            <a:spLocks noGrp="1"/>
          </p:cNvSpPr>
          <p:nvPr>
            <p:ph idx="1"/>
          </p:nvPr>
        </p:nvSpPr>
        <p:spPr/>
        <p:txBody>
          <a:bodyPr/>
          <a:lstStyle/>
          <a:p>
            <a:r>
              <a:rPr lang="en-US" dirty="0" smtClean="0"/>
              <a:t>Multiple sources provide advice</a:t>
            </a:r>
          </a:p>
          <a:p>
            <a:r>
              <a:rPr lang="en-US" dirty="0" smtClean="0"/>
              <a:t>Each is likely biased in some direction</a:t>
            </a:r>
          </a:p>
          <a:p>
            <a:r>
              <a:rPr lang="en-US" dirty="0" smtClean="0"/>
              <a:t>We assume that collective advice is better than any single source</a:t>
            </a:r>
            <a:endParaRPr lang="en-US" dirty="0"/>
          </a:p>
        </p:txBody>
      </p:sp>
      <p:pic>
        <p:nvPicPr>
          <p:cNvPr id="1028" name="Picture 4" descr="C:\Documents and Settings\mccaja\Local Settings\Temporary Internet Files\Content.IE5\W1NM1O5H\MC900071413[1].wmf"/>
          <p:cNvPicPr>
            <a:picLocks noChangeAspect="1" noChangeArrowheads="1"/>
          </p:cNvPicPr>
          <p:nvPr/>
        </p:nvPicPr>
        <p:blipFill>
          <a:blip r:embed="rId3" cstate="print"/>
          <a:srcRect/>
          <a:stretch>
            <a:fillRect/>
          </a:stretch>
        </p:blipFill>
        <p:spPr bwMode="auto">
          <a:xfrm>
            <a:off x="4876800" y="4343400"/>
            <a:ext cx="4040863" cy="22724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Comparisons between “advisors” may uncover errors in both or either</a:t>
            </a: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In most cases, there is no 100% accurate source</a:t>
            </a:r>
          </a:p>
          <a:p>
            <a:r>
              <a:rPr lang="en-US" dirty="0" smtClean="0"/>
              <a:t>Each estimate makes different assumptions, uses different procedures</a:t>
            </a:r>
          </a:p>
          <a:p>
            <a:endParaRPr lang="en-US" dirty="0"/>
          </a:p>
        </p:txBody>
      </p:sp>
      <p:pic>
        <p:nvPicPr>
          <p:cNvPr id="4" name="Picture 3" descr="C:\Documents and Settings\mccaja\My Documents\My Pictures\Microsoft Clip Organizer\j0390816.wmf"/>
          <p:cNvPicPr>
            <a:picLocks noChangeAspect="1" noChangeArrowheads="1"/>
          </p:cNvPicPr>
          <p:nvPr/>
        </p:nvPicPr>
        <p:blipFill>
          <a:blip r:embed="rId3" cstate="print"/>
          <a:srcRect/>
          <a:stretch>
            <a:fillRect/>
          </a:stretch>
        </p:blipFill>
        <p:spPr bwMode="auto">
          <a:xfrm>
            <a:off x="5334000" y="4191000"/>
            <a:ext cx="3044342" cy="228325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Number Estimates</a:t>
            </a:r>
            <a:endParaRPr lang="en-US" dirty="0"/>
          </a:p>
        </p:txBody>
      </p:sp>
      <p:sp>
        <p:nvSpPr>
          <p:cNvPr id="4" name="Content Placeholder 3"/>
          <p:cNvSpPr>
            <a:spLocks noGrp="1"/>
          </p:cNvSpPr>
          <p:nvPr>
            <p:ph sz="half" idx="1"/>
          </p:nvPr>
        </p:nvSpPr>
        <p:spPr>
          <a:xfrm>
            <a:off x="457200" y="1371600"/>
            <a:ext cx="4038600" cy="4754563"/>
          </a:xfrm>
        </p:spPr>
        <p:txBody>
          <a:bodyPr>
            <a:normAutofit fontScale="92500" lnSpcReduction="20000"/>
          </a:bodyPr>
          <a:lstStyle/>
          <a:p>
            <a:r>
              <a:rPr lang="en-US" dirty="0" smtClean="0"/>
              <a:t>June Agricultural Survey (JAS)</a:t>
            </a:r>
          </a:p>
          <a:p>
            <a:pPr lvl="1"/>
            <a:r>
              <a:rPr lang="en-US" dirty="0" smtClean="0"/>
              <a:t>Purpose: direct estimates of acreage and measures of sampling coverage</a:t>
            </a:r>
          </a:p>
          <a:p>
            <a:pPr lvl="1"/>
            <a:endParaRPr lang="en-US" dirty="0" smtClean="0"/>
          </a:p>
          <a:p>
            <a:pPr lvl="1"/>
            <a:r>
              <a:rPr lang="en-US" dirty="0" smtClean="0"/>
              <a:t>Area Frame Based</a:t>
            </a:r>
          </a:p>
          <a:p>
            <a:pPr lvl="1"/>
            <a:r>
              <a:rPr lang="en-US" dirty="0" smtClean="0"/>
              <a:t>In Person Data Collection</a:t>
            </a:r>
          </a:p>
          <a:p>
            <a:pPr lvl="1"/>
            <a:r>
              <a:rPr lang="en-US" dirty="0" smtClean="0"/>
              <a:t>Sample Survey</a:t>
            </a:r>
          </a:p>
          <a:p>
            <a:pPr lvl="1"/>
            <a:r>
              <a:rPr lang="en-US" dirty="0" smtClean="0"/>
              <a:t>Voluntary</a:t>
            </a:r>
          </a:p>
          <a:p>
            <a:pPr lvl="1"/>
            <a:r>
              <a:rPr lang="en-US" dirty="0" smtClean="0"/>
              <a:t>All non-response is manually estimated</a:t>
            </a:r>
          </a:p>
          <a:p>
            <a:pPr lvl="1"/>
            <a:endParaRPr lang="en-US" dirty="0"/>
          </a:p>
        </p:txBody>
      </p:sp>
      <p:sp>
        <p:nvSpPr>
          <p:cNvPr id="5" name="Content Placeholder 4"/>
          <p:cNvSpPr>
            <a:spLocks noGrp="1"/>
          </p:cNvSpPr>
          <p:nvPr>
            <p:ph sz="half" idx="2"/>
          </p:nvPr>
        </p:nvSpPr>
        <p:spPr>
          <a:xfrm>
            <a:off x="4648200" y="1295400"/>
            <a:ext cx="4038600" cy="4830763"/>
          </a:xfrm>
        </p:spPr>
        <p:txBody>
          <a:bodyPr>
            <a:normAutofit fontScale="92500" lnSpcReduction="20000"/>
          </a:bodyPr>
          <a:lstStyle/>
          <a:p>
            <a:r>
              <a:rPr lang="en-US" dirty="0" smtClean="0"/>
              <a:t>Census of Agriculture (COA)</a:t>
            </a:r>
          </a:p>
          <a:p>
            <a:pPr lvl="1"/>
            <a:r>
              <a:rPr lang="en-US" dirty="0" smtClean="0"/>
              <a:t>Purpose: detailed county level agricultural data on all commodities produced and expenses, income and operator characteristics</a:t>
            </a:r>
          </a:p>
          <a:p>
            <a:pPr lvl="1"/>
            <a:endParaRPr lang="en-US" dirty="0" smtClean="0"/>
          </a:p>
          <a:p>
            <a:pPr lvl="1"/>
            <a:r>
              <a:rPr lang="en-US" dirty="0" smtClean="0"/>
              <a:t>List Based</a:t>
            </a:r>
          </a:p>
          <a:p>
            <a:pPr lvl="1"/>
            <a:r>
              <a:rPr lang="en-US" dirty="0" smtClean="0"/>
              <a:t>Primarily self administered mail data collection</a:t>
            </a:r>
          </a:p>
          <a:p>
            <a:pPr lvl="1"/>
            <a:r>
              <a:rPr lang="en-US" dirty="0" smtClean="0"/>
              <a:t>Census </a:t>
            </a:r>
          </a:p>
          <a:p>
            <a:pPr lvl="1"/>
            <a:r>
              <a:rPr lang="en-US" dirty="0" smtClean="0"/>
              <a:t>Mandatory</a:t>
            </a:r>
          </a:p>
          <a:p>
            <a:pPr lvl="1"/>
            <a:r>
              <a:rPr lang="en-US" dirty="0" smtClean="0"/>
              <a:t>Non-response weighting adjustment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Census </a:t>
            </a:r>
            <a:r>
              <a:rPr lang="en-US" dirty="0" err="1" smtClean="0"/>
              <a:t>Undercoverage</a:t>
            </a:r>
            <a:r>
              <a:rPr lang="en-US" dirty="0" smtClean="0"/>
              <a:t> and Misclassification </a:t>
            </a:r>
            <a:endParaRPr lang="en-US" dirty="0"/>
          </a:p>
        </p:txBody>
      </p:sp>
      <p:sp>
        <p:nvSpPr>
          <p:cNvPr id="5" name="Content Placeholder 4"/>
          <p:cNvSpPr>
            <a:spLocks noGrp="1"/>
          </p:cNvSpPr>
          <p:nvPr>
            <p:ph idx="1"/>
          </p:nvPr>
        </p:nvSpPr>
        <p:spPr/>
        <p:txBody>
          <a:bodyPr/>
          <a:lstStyle/>
          <a:p>
            <a:r>
              <a:rPr lang="en-US" dirty="0" smtClean="0"/>
              <a:t>Historically, JAS is a benchmark for COA</a:t>
            </a:r>
          </a:p>
          <a:p>
            <a:pPr lvl="1"/>
            <a:r>
              <a:rPr lang="en-US" dirty="0" smtClean="0"/>
              <a:t>Area frame has theoretically complete coverage</a:t>
            </a:r>
          </a:p>
          <a:p>
            <a:pPr lvl="1"/>
            <a:r>
              <a:rPr lang="en-US" dirty="0" smtClean="0"/>
              <a:t>Flagship survey for NASS with personal interviews</a:t>
            </a:r>
          </a:p>
          <a:p>
            <a:pPr lvl="1"/>
            <a:endParaRPr lang="en-US" dirty="0" smtClean="0"/>
          </a:p>
          <a:p>
            <a:r>
              <a:rPr lang="en-US" dirty="0" smtClean="0"/>
              <a:t>Classification Error Survey uncovered errors in both JAS and COA identification of farms, but with most in JAS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perspective?</a:t>
            </a:r>
            <a:endParaRPr lang="en-US" dirty="0"/>
          </a:p>
        </p:txBody>
      </p:sp>
      <p:sp>
        <p:nvSpPr>
          <p:cNvPr id="3" name="Content Placeholder 2"/>
          <p:cNvSpPr>
            <a:spLocks noGrp="1"/>
          </p:cNvSpPr>
          <p:nvPr>
            <p:ph sz="half" idx="1"/>
          </p:nvPr>
        </p:nvSpPr>
        <p:spPr/>
        <p:txBody>
          <a:bodyPr/>
          <a:lstStyle/>
          <a:p>
            <a:r>
              <a:rPr lang="en-US" dirty="0" smtClean="0"/>
              <a:t>Advisor #1: JAS</a:t>
            </a:r>
          </a:p>
          <a:p>
            <a:pPr lvl="1"/>
            <a:r>
              <a:rPr lang="en-US" dirty="0" smtClean="0"/>
              <a:t>Primary objective is to produce acreage estimates, farm numbers are secondary</a:t>
            </a:r>
            <a:endParaRPr lang="en-US" dirty="0"/>
          </a:p>
        </p:txBody>
      </p:sp>
      <p:sp>
        <p:nvSpPr>
          <p:cNvPr id="4" name="Content Placeholder 3"/>
          <p:cNvSpPr>
            <a:spLocks noGrp="1"/>
          </p:cNvSpPr>
          <p:nvPr>
            <p:ph sz="half" idx="2"/>
          </p:nvPr>
        </p:nvSpPr>
        <p:spPr/>
        <p:txBody>
          <a:bodyPr/>
          <a:lstStyle/>
          <a:p>
            <a:r>
              <a:rPr lang="en-US" dirty="0" smtClean="0"/>
              <a:t>Advisor #2: COA</a:t>
            </a:r>
          </a:p>
          <a:p>
            <a:pPr lvl="1"/>
            <a:r>
              <a:rPr lang="en-US" dirty="0" smtClean="0"/>
              <a:t>Primary objective is to collect information on ALL farms</a:t>
            </a:r>
            <a:endParaRPr lang="en-US" dirty="0"/>
          </a:p>
        </p:txBody>
      </p:sp>
      <p:pic>
        <p:nvPicPr>
          <p:cNvPr id="1028" name="Picture 4" descr="C:\Documents and Settings\mccaja\Local Settings\Temporary Internet Files\Content.IE5\W1NM1O5H\MC900365850[1].wmf"/>
          <p:cNvPicPr>
            <a:picLocks noChangeAspect="1" noChangeArrowheads="1"/>
          </p:cNvPicPr>
          <p:nvPr/>
        </p:nvPicPr>
        <p:blipFill>
          <a:blip r:embed="rId2" cstate="print"/>
          <a:srcRect/>
          <a:stretch>
            <a:fillRect/>
          </a:stretch>
        </p:blipFill>
        <p:spPr bwMode="auto">
          <a:xfrm>
            <a:off x="1066800" y="4114800"/>
            <a:ext cx="1827886" cy="1827886"/>
          </a:xfrm>
          <a:prstGeom prst="rect">
            <a:avLst/>
          </a:prstGeom>
          <a:noFill/>
        </p:spPr>
      </p:pic>
      <p:pic>
        <p:nvPicPr>
          <p:cNvPr id="1029" name="Picture 5" descr="C:\Documents and Settings\mccaja\Local Settings\Temporary Internet Files\Content.IE5\WQ3NAJ32\MC900059551[1].wmf"/>
          <p:cNvPicPr>
            <a:picLocks noChangeAspect="1" noChangeArrowheads="1"/>
          </p:cNvPicPr>
          <p:nvPr/>
        </p:nvPicPr>
        <p:blipFill>
          <a:blip r:embed="rId3" cstate="print"/>
          <a:srcRect/>
          <a:stretch>
            <a:fillRect/>
          </a:stretch>
        </p:blipFill>
        <p:spPr bwMode="auto">
          <a:xfrm>
            <a:off x="6159648" y="4267200"/>
            <a:ext cx="2304038" cy="186872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Farm Numbers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we begin with 2 independent estimates of farm numbers…..</a:t>
            </a:r>
            <a:endParaRPr lang="en-US" dirty="0"/>
          </a:p>
        </p:txBody>
      </p:sp>
      <p:sp>
        <p:nvSpPr>
          <p:cNvPr id="3" name="Content Placeholder 2"/>
          <p:cNvSpPr>
            <a:spLocks noGrp="1"/>
          </p:cNvSpPr>
          <p:nvPr>
            <p:ph idx="1"/>
          </p:nvPr>
        </p:nvSpPr>
        <p:spPr/>
        <p:txBody>
          <a:bodyPr/>
          <a:lstStyle/>
          <a:p>
            <a:r>
              <a:rPr lang="en-US" dirty="0" smtClean="0"/>
              <a:t>To improve JAS estimate, additional follow up was conducted to estimate number of farms in subset that were originally estimated or classified as NOT farms</a:t>
            </a:r>
          </a:p>
          <a:p>
            <a:r>
              <a:rPr lang="en-US" dirty="0" smtClean="0"/>
              <a:t>Result: additional farms missed (misclassified) in the JAS</a:t>
            </a:r>
          </a:p>
          <a:p>
            <a:endParaRPr lang="en-US" dirty="0" smtClean="0"/>
          </a:p>
          <a:p>
            <a:r>
              <a:rPr lang="en-US" dirty="0" smtClean="0"/>
              <a:t>This can be added to original JAS estimates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713</Words>
  <Application>Microsoft Office PowerPoint</Application>
  <PresentationFormat>On-screen Show (4:3)</PresentationFormat>
  <Paragraphs>95</Paragraphs>
  <Slides>15</Slides>
  <Notes>7</Notes>
  <HiddenSlides>1</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Using Multiple Methods to Reduce Errors in Survey Estimation: The Case of US Farm Numbers</vt:lpstr>
      <vt:lpstr>What is the goal of reducing TSE?</vt:lpstr>
      <vt:lpstr>The Council of Advisors</vt:lpstr>
      <vt:lpstr>Comparisons between “advisors” may uncover errors in both or either</vt:lpstr>
      <vt:lpstr>Farm Number Estimates</vt:lpstr>
      <vt:lpstr>Census Undercoverage and Misclassification </vt:lpstr>
      <vt:lpstr>What perspective?</vt:lpstr>
      <vt:lpstr>US Farm Numbers</vt:lpstr>
      <vt:lpstr>So we begin with 2 independent estimates of farm numbers…..</vt:lpstr>
      <vt:lpstr>US Farm Numbers</vt:lpstr>
      <vt:lpstr>ADD another advisor: another independent estimate of farms</vt:lpstr>
      <vt:lpstr>US Farm Numbers</vt:lpstr>
      <vt:lpstr>The Council of Advisors is used to set the “official” farm number</vt:lpstr>
      <vt:lpstr>My questions to you:</vt:lpstr>
      <vt:lpstr>Slide 15</vt:lpstr>
    </vt:vector>
  </TitlesOfParts>
  <Company>USDA-NASS-RDD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Multiple Methods to Reduce Errors in Survey Estimation: The Case of US Farm Numbers</dc:title>
  <dc:creator>Jaki McCarthy</dc:creator>
  <cp:lastModifiedBy>Westat</cp:lastModifiedBy>
  <cp:revision>43</cp:revision>
  <dcterms:created xsi:type="dcterms:W3CDTF">2010-05-10T20:42:03Z</dcterms:created>
  <dcterms:modified xsi:type="dcterms:W3CDTF">2010-06-14T17:12:03Z</dcterms:modified>
</cp:coreProperties>
</file>