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 bookmarkIdSeed="2">
  <p:sldMasterIdLst>
    <p:sldMasterId id="2147483656" r:id="rId4"/>
  </p:sldMasterIdLst>
  <p:notesMasterIdLst>
    <p:notesMasterId r:id="rId8"/>
  </p:notesMasterIdLst>
  <p:handoutMasterIdLst>
    <p:handoutMasterId r:id="rId9"/>
  </p:handoutMasterIdLst>
  <p:sldIdLst>
    <p:sldId id="679" r:id="rId5"/>
    <p:sldId id="680" r:id="rId6"/>
    <p:sldId id="334" r:id="rId7"/>
  </p:sldIdLst>
  <p:sldSz cx="9144000" cy="6858000" type="screen4x3"/>
  <p:notesSz cx="6858000" cy="91900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orient="horz" pos="3888">
          <p15:clr>
            <a:srgbClr val="A4A3A4"/>
          </p15:clr>
        </p15:guide>
        <p15:guide id="3" orient="horz" pos="720">
          <p15:clr>
            <a:srgbClr val="A4A3A4"/>
          </p15:clr>
        </p15:guide>
        <p15:guide id="4" pos="432">
          <p15:clr>
            <a:srgbClr val="A4A3A4"/>
          </p15:clr>
        </p15:guide>
        <p15:guide id="5" pos="720">
          <p15:clr>
            <a:srgbClr val="A4A3A4"/>
          </p15:clr>
        </p15:guide>
        <p15:guide id="6" pos="3648">
          <p15:clr>
            <a:srgbClr val="A4A3A4"/>
          </p15:clr>
        </p15:guide>
        <p15:guide id="7" pos="2112">
          <p15:clr>
            <a:srgbClr val="A4A3A4"/>
          </p15:clr>
        </p15:guide>
        <p15:guide id="8" pos="3792">
          <p15:clr>
            <a:srgbClr val="A4A3A4"/>
          </p15:clr>
        </p15:guide>
        <p15:guide id="9" pos="2256">
          <p15:clr>
            <a:srgbClr val="A4A3A4"/>
          </p15:clr>
        </p15:guide>
        <p15:guide id="10" pos="518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95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berts, Arlene" initials="RA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1627B"/>
    <a:srgbClr val="292975"/>
    <a:srgbClr val="1D1D53"/>
    <a:srgbClr val="254A5D"/>
    <a:srgbClr val="356983"/>
    <a:srgbClr val="2D2D7F"/>
    <a:srgbClr val="2F2F85"/>
    <a:srgbClr val="75ACC7"/>
    <a:srgbClr val="4383A7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9656" autoAdjust="0"/>
  </p:normalViewPr>
  <p:slideViewPr>
    <p:cSldViewPr>
      <p:cViewPr varScale="1">
        <p:scale>
          <a:sx n="91" d="100"/>
          <a:sy n="91" d="100"/>
        </p:scale>
        <p:origin x="1238" y="130"/>
      </p:cViewPr>
      <p:guideLst>
        <p:guide orient="horz" pos="4032"/>
        <p:guide orient="horz" pos="3888"/>
        <p:guide orient="horz" pos="720"/>
        <p:guide pos="432"/>
        <p:guide pos="720"/>
        <p:guide pos="3648"/>
        <p:guide pos="2112"/>
        <p:guide pos="3792"/>
        <p:guide pos="2256"/>
        <p:guide pos="518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1176" y="-108"/>
      </p:cViewPr>
      <p:guideLst>
        <p:guide orient="horz" pos="2895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44" tIns="45771" rIns="91544" bIns="45771" numCol="1" anchor="t" anchorCtr="0" compatLnSpc="1">
            <a:prstTxWarp prst="textNoShape">
              <a:avLst/>
            </a:prstTxWarp>
          </a:bodyPr>
          <a:lstStyle>
            <a:lvl1pPr defTabSz="915988">
              <a:defRPr sz="1200" baseline="-250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44" tIns="45771" rIns="91544" bIns="45771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 baseline="-250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45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29663"/>
            <a:ext cx="29718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44" tIns="45771" rIns="91544" bIns="45771" numCol="1" anchor="b" anchorCtr="0" compatLnSpc="1">
            <a:prstTxWarp prst="textNoShape">
              <a:avLst/>
            </a:prstTxWarp>
          </a:bodyPr>
          <a:lstStyle>
            <a:lvl1pPr defTabSz="915988">
              <a:defRPr sz="1200" baseline="-250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45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729663"/>
            <a:ext cx="29718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44" tIns="45771" rIns="91544" bIns="45771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 baseline="-250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8A55A7D-C101-4C59-B5D5-8E2DB07CFF3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6622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44" tIns="45771" rIns="91544" bIns="45771" numCol="1" anchor="t" anchorCtr="0" compatLnSpc="1">
            <a:prstTxWarp prst="textNoShape">
              <a:avLst/>
            </a:prstTxWarp>
          </a:bodyPr>
          <a:lstStyle>
            <a:lvl1pPr defTabSz="915988">
              <a:defRPr sz="1200" smtClean="0">
                <a:latin typeface="Times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44" tIns="45771" rIns="91544" bIns="45771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 smtClean="0">
                <a:latin typeface="Times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40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1888" y="688975"/>
            <a:ext cx="4595812" cy="3446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65625"/>
            <a:ext cx="5029200" cy="4135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44" tIns="45771" rIns="91544" bIns="4577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29663"/>
            <a:ext cx="29718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44" tIns="45771" rIns="91544" bIns="45771" numCol="1" anchor="b" anchorCtr="0" compatLnSpc="1">
            <a:prstTxWarp prst="textNoShape">
              <a:avLst/>
            </a:prstTxWarp>
          </a:bodyPr>
          <a:lstStyle>
            <a:lvl1pPr defTabSz="915988">
              <a:defRPr sz="1200" smtClean="0">
                <a:latin typeface="Times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729663"/>
            <a:ext cx="29718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44" tIns="45771" rIns="91544" bIns="45771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 smtClean="0">
                <a:latin typeface="Times" pitchFamily="18" charset="0"/>
              </a:defRPr>
            </a:lvl1pPr>
          </a:lstStyle>
          <a:p>
            <a:pPr>
              <a:defRPr/>
            </a:pPr>
            <a:fld id="{1878122E-B2D7-459A-9833-CE3001B49B0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75459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763984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48801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0"/>
            <a:ext cx="2171700" cy="6553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0"/>
            <a:ext cx="6362700" cy="6553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189374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6076950" cy="457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762000"/>
            <a:ext cx="4038600" cy="579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762000"/>
            <a:ext cx="4038600" cy="579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524908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6076950" cy="457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762000"/>
            <a:ext cx="8229600" cy="5791200"/>
          </a:xfrm>
        </p:spPr>
        <p:txBody>
          <a:bodyPr/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385101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26348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26908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762000"/>
            <a:ext cx="4038600" cy="579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762000"/>
            <a:ext cx="4038600" cy="579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35977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57648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22583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9067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24000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89795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57200" cy="684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0"/>
            <a:ext cx="6076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762000"/>
            <a:ext cx="8229600" cy="579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9" name="Text Box 14"/>
          <p:cNvSpPr txBox="1">
            <a:spLocks noChangeArrowheads="1"/>
          </p:cNvSpPr>
          <p:nvPr userDrawn="1"/>
        </p:nvSpPr>
        <p:spPr bwMode="auto">
          <a:xfrm>
            <a:off x="8680450" y="6542088"/>
            <a:ext cx="400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16590496-06A1-4775-B233-CEAC847F69C3}" type="slidenum">
              <a:rPr lang="en-US" altLang="en-US" sz="1400"/>
              <a:pPr/>
              <a:t>‹#›</a:t>
            </a:fld>
            <a:endParaRPr lang="en-US" altLang="en-US" sz="1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68" r:id="rId12"/>
    <p:sldLayoutId id="2147483669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buSzPct val="150000"/>
        <a:buFont typeface="Arial" charset="0"/>
        <a:buChar char="►"/>
        <a:defRPr sz="2400">
          <a:solidFill>
            <a:schemeClr val="bg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buSzPct val="150000"/>
        <a:buFont typeface="Arial" charset="0"/>
        <a:buChar char="►"/>
        <a:defRPr sz="2400">
          <a:solidFill>
            <a:schemeClr val="bg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buSzPct val="150000"/>
        <a:buFont typeface="Arial" charset="0"/>
        <a:buChar char="►"/>
        <a:defRPr sz="2400">
          <a:solidFill>
            <a:schemeClr val="bg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buSzPct val="150000"/>
        <a:buFont typeface="Arial" charset="0"/>
        <a:buChar char="►"/>
        <a:defRPr sz="2400">
          <a:solidFill>
            <a:schemeClr val="bg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buSzPct val="150000"/>
        <a:buFont typeface="Arial" charset="0"/>
        <a:buChar char="►"/>
        <a:defRPr sz="2400">
          <a:solidFill>
            <a:schemeClr val="bg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buSzPct val="150000"/>
        <a:buFont typeface="Arial" charset="0"/>
        <a:buChar char="►"/>
        <a:defRPr sz="2400">
          <a:solidFill>
            <a:schemeClr val="bg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buSzPct val="150000"/>
        <a:buFont typeface="Arial" charset="0"/>
        <a:buChar char="►"/>
        <a:defRPr sz="2400">
          <a:solidFill>
            <a:schemeClr val="bg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buSzPct val="150000"/>
        <a:buFont typeface="Arial" charset="0"/>
        <a:buChar char="►"/>
        <a:defRPr sz="2400">
          <a:solidFill>
            <a:schemeClr val="bg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buSzPct val="150000"/>
        <a:buFont typeface="Arial" charset="0"/>
        <a:buChar char="►"/>
        <a:defRPr sz="2400">
          <a:solidFill>
            <a:schemeClr val="bg2"/>
          </a:solidFill>
          <a:latin typeface="Arial" charset="0"/>
        </a:defRPr>
      </a:lvl9pPr>
    </p:titleStyle>
    <p:bodyStyle>
      <a:lvl1pPr algn="l" rtl="0" eaLnBrk="0" fontAlgn="base" hangingPunct="0">
        <a:lnSpc>
          <a:spcPct val="125000"/>
        </a:lnSpc>
        <a:spcBef>
          <a:spcPct val="50000"/>
        </a:spcBef>
        <a:spcAft>
          <a:spcPct val="0"/>
        </a:spcAft>
        <a:buClr>
          <a:schemeClr val="accent1"/>
        </a:buClr>
        <a:buSzPct val="125000"/>
        <a:buFont typeface="Arial" charset="0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0" fontAlgn="base" hangingPunct="0">
        <a:lnSpc>
          <a:spcPct val="125000"/>
        </a:lnSpc>
        <a:spcBef>
          <a:spcPct val="50000"/>
        </a:spcBef>
        <a:spcAft>
          <a:spcPct val="0"/>
        </a:spcAft>
        <a:buClr>
          <a:schemeClr val="accent1"/>
        </a:buClr>
        <a:buSzPct val="125000"/>
        <a:buFont typeface="Arial" charset="0"/>
        <a:defRPr>
          <a:solidFill>
            <a:schemeClr val="tx1"/>
          </a:solidFill>
          <a:latin typeface="+mn-lt"/>
        </a:defRPr>
      </a:lvl2pPr>
      <a:lvl3pPr marL="1257300" indent="-350838" algn="l" rtl="0" eaLnBrk="0" fontAlgn="base" hangingPunct="0">
        <a:lnSpc>
          <a:spcPct val="125000"/>
        </a:lnSpc>
        <a:spcBef>
          <a:spcPct val="50000"/>
        </a:spcBef>
        <a:spcAft>
          <a:spcPct val="0"/>
        </a:spcAft>
        <a:buClr>
          <a:schemeClr val="accent1"/>
        </a:buClr>
        <a:buSzPct val="125000"/>
        <a:buFont typeface="Arial" charset="0"/>
        <a:buChar char="►"/>
        <a:defRPr sz="1600">
          <a:solidFill>
            <a:schemeClr val="tx1"/>
          </a:solidFill>
          <a:latin typeface="+mn-lt"/>
        </a:defRPr>
      </a:lvl3pPr>
      <a:lvl4pPr marL="1828800" indent="-334963" algn="l" rtl="0" eaLnBrk="0" fontAlgn="base" hangingPunct="0">
        <a:lnSpc>
          <a:spcPct val="125000"/>
        </a:lnSpc>
        <a:spcBef>
          <a:spcPct val="50000"/>
        </a:spcBef>
        <a:spcAft>
          <a:spcPct val="0"/>
        </a:spcAft>
        <a:buClr>
          <a:schemeClr val="accent1"/>
        </a:buClr>
        <a:buSzPct val="125000"/>
        <a:buFont typeface="Arial" charset="0"/>
        <a:buChar char="►"/>
        <a:defRPr sz="1200">
          <a:solidFill>
            <a:schemeClr val="tx1"/>
          </a:solidFill>
          <a:latin typeface="+mn-lt"/>
        </a:defRPr>
      </a:lvl4pPr>
      <a:lvl5pPr marL="2408238" indent="-350838" algn="l" rtl="0" eaLnBrk="0" fontAlgn="base" hangingPunct="0">
        <a:lnSpc>
          <a:spcPct val="125000"/>
        </a:lnSpc>
        <a:spcBef>
          <a:spcPct val="50000"/>
        </a:spcBef>
        <a:spcAft>
          <a:spcPct val="0"/>
        </a:spcAft>
        <a:buClr>
          <a:schemeClr val="accent1"/>
        </a:buClr>
        <a:buSzPct val="125000"/>
        <a:buFont typeface="Arial" charset="0"/>
        <a:buChar char="►"/>
        <a:defRPr sz="1200">
          <a:solidFill>
            <a:schemeClr val="tx1"/>
          </a:solidFill>
          <a:latin typeface="+mn-lt"/>
        </a:defRPr>
      </a:lvl5pPr>
      <a:lvl6pPr marL="2865438" indent="-350838" algn="l" rtl="0" fontAlgn="base">
        <a:lnSpc>
          <a:spcPct val="125000"/>
        </a:lnSpc>
        <a:spcBef>
          <a:spcPct val="50000"/>
        </a:spcBef>
        <a:spcAft>
          <a:spcPct val="0"/>
        </a:spcAft>
        <a:buClr>
          <a:schemeClr val="accent1"/>
        </a:buClr>
        <a:buSzPct val="125000"/>
        <a:buFont typeface="Arial" charset="0"/>
        <a:buChar char="►"/>
        <a:defRPr sz="1200">
          <a:solidFill>
            <a:schemeClr val="tx1"/>
          </a:solidFill>
          <a:latin typeface="+mn-lt"/>
        </a:defRPr>
      </a:lvl6pPr>
      <a:lvl7pPr marL="3322638" indent="-350838" algn="l" rtl="0" fontAlgn="base">
        <a:lnSpc>
          <a:spcPct val="125000"/>
        </a:lnSpc>
        <a:spcBef>
          <a:spcPct val="50000"/>
        </a:spcBef>
        <a:spcAft>
          <a:spcPct val="0"/>
        </a:spcAft>
        <a:buClr>
          <a:schemeClr val="accent1"/>
        </a:buClr>
        <a:buSzPct val="125000"/>
        <a:buFont typeface="Arial" charset="0"/>
        <a:buChar char="►"/>
        <a:defRPr sz="1200">
          <a:solidFill>
            <a:schemeClr val="tx1"/>
          </a:solidFill>
          <a:latin typeface="+mn-lt"/>
        </a:defRPr>
      </a:lvl7pPr>
      <a:lvl8pPr marL="3779838" indent="-350838" algn="l" rtl="0" fontAlgn="base">
        <a:lnSpc>
          <a:spcPct val="125000"/>
        </a:lnSpc>
        <a:spcBef>
          <a:spcPct val="50000"/>
        </a:spcBef>
        <a:spcAft>
          <a:spcPct val="0"/>
        </a:spcAft>
        <a:buClr>
          <a:schemeClr val="accent1"/>
        </a:buClr>
        <a:buSzPct val="125000"/>
        <a:buFont typeface="Arial" charset="0"/>
        <a:buChar char="►"/>
        <a:defRPr sz="1200">
          <a:solidFill>
            <a:schemeClr val="tx1"/>
          </a:solidFill>
          <a:latin typeface="+mn-lt"/>
        </a:defRPr>
      </a:lvl8pPr>
      <a:lvl9pPr marL="4237038" indent="-350838" algn="l" rtl="0" fontAlgn="base">
        <a:lnSpc>
          <a:spcPct val="125000"/>
        </a:lnSpc>
        <a:spcBef>
          <a:spcPct val="50000"/>
        </a:spcBef>
        <a:spcAft>
          <a:spcPct val="0"/>
        </a:spcAft>
        <a:buClr>
          <a:schemeClr val="accent1"/>
        </a:buClr>
        <a:buSzPct val="125000"/>
        <a:buFont typeface="Arial" charset="0"/>
        <a:buChar char="►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about:blank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-1447800" y="97795"/>
            <a:ext cx="5029200" cy="402596"/>
          </a:xfrm>
        </p:spPr>
        <p:txBody>
          <a:bodyPr/>
          <a:lstStyle/>
          <a:p>
            <a:pPr algn="r" eaLnBrk="1" hangingPunct="1"/>
            <a:r>
              <a:rPr lang="en-US" altLang="en-US" b="1" dirty="0"/>
              <a:t>Tentative Agenda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6473"/>
            <a:ext cx="8153400" cy="6629400"/>
          </a:xfrm>
        </p:spPr>
        <p:txBody>
          <a:bodyPr/>
          <a:lstStyle/>
          <a:p>
            <a:pPr marL="342900" indent="-342900" eaLnBrk="1" hangingPunct="1">
              <a:lnSpc>
                <a:spcPct val="80000"/>
              </a:lnSpc>
              <a:buFont typeface="Arial" charset="0"/>
              <a:buChar char="►"/>
            </a:pPr>
            <a:endParaRPr lang="en-US" altLang="en-US" sz="1800" b="0" dirty="0"/>
          </a:p>
          <a:p>
            <a:pPr marL="742950" lvl="1" indent="-285750" eaLnBrk="1" hangingPunct="1">
              <a:lnSpc>
                <a:spcPct val="80000"/>
              </a:lnSpc>
            </a:pPr>
            <a:endParaRPr lang="en-US" altLang="en-US" dirty="0"/>
          </a:p>
          <a:p>
            <a:pPr marL="342900" indent="-342900" eaLnBrk="1" hangingPunct="1">
              <a:lnSpc>
                <a:spcPct val="150000"/>
              </a:lnSpc>
              <a:buFont typeface="Arial" charset="0"/>
              <a:buChar char="►"/>
            </a:pPr>
            <a:r>
              <a:rPr lang="en-US" altLang="en-US" sz="2400" b="0" dirty="0"/>
              <a:t>Introduction to Prescriptive Analytics </a:t>
            </a:r>
          </a:p>
          <a:p>
            <a:pPr marL="342900" indent="-342900" eaLnBrk="1" hangingPunct="1">
              <a:lnSpc>
                <a:spcPct val="150000"/>
              </a:lnSpc>
              <a:buFont typeface="Arial" charset="0"/>
              <a:buChar char="►"/>
            </a:pPr>
            <a:r>
              <a:rPr lang="en-US" altLang="en-US" sz="2400" b="0" dirty="0"/>
              <a:t>Examples of Optimization Problems and Formulations</a:t>
            </a:r>
          </a:p>
          <a:p>
            <a:pPr marL="800100" lvl="1" indent="-342900" eaLnBrk="1" hangingPunct="1">
              <a:lnSpc>
                <a:spcPct val="150000"/>
              </a:lnSpc>
              <a:buFont typeface="Arial" charset="0"/>
              <a:buChar char="►"/>
            </a:pPr>
            <a:r>
              <a:rPr lang="en-US" altLang="en-US" sz="2200" dirty="0"/>
              <a:t>Linear programming, Duality, Integer Programming, Nonlinear Optimization, Tools and resources</a:t>
            </a:r>
            <a:endParaRPr lang="en-US" altLang="en-US" sz="2200" b="0" dirty="0"/>
          </a:p>
          <a:p>
            <a:pPr marL="342900" indent="-342900" eaLnBrk="1" hangingPunct="1">
              <a:lnSpc>
                <a:spcPct val="150000"/>
              </a:lnSpc>
              <a:buFont typeface="Arial" charset="0"/>
              <a:buChar char="►"/>
            </a:pPr>
            <a:r>
              <a:rPr lang="en-US" altLang="en-US" sz="2400" b="0" dirty="0"/>
              <a:t>Advanced Prescriptive Analytics Applications</a:t>
            </a:r>
          </a:p>
          <a:p>
            <a:pPr marL="800100" lvl="1" indent="-342900" eaLnBrk="1" hangingPunct="1">
              <a:lnSpc>
                <a:spcPct val="150000"/>
              </a:lnSpc>
              <a:buFont typeface="Arial" charset="0"/>
              <a:buChar char="►"/>
            </a:pPr>
            <a:r>
              <a:rPr lang="en-US" altLang="en-US" sz="2200" dirty="0"/>
              <a:t>Supply chain management, Robust portfolio optimization, Dynamic programming </a:t>
            </a:r>
            <a:r>
              <a:rPr lang="en-US" altLang="en-US" sz="2200"/>
              <a:t>and reinforcement learning</a:t>
            </a:r>
            <a:endParaRPr lang="en-US" altLang="en-US" sz="2200" b="0" dirty="0"/>
          </a:p>
          <a:p>
            <a:pPr marL="342900" indent="-342900" eaLnBrk="1" hangingPunct="1">
              <a:lnSpc>
                <a:spcPct val="150000"/>
              </a:lnSpc>
              <a:buFont typeface="Arial" charset="0"/>
              <a:buChar char="►"/>
            </a:pPr>
            <a:r>
              <a:rPr lang="en-US" altLang="en-US" sz="2400" b="0" dirty="0"/>
              <a:t>Causal Prescriptive Analytics Framework</a:t>
            </a:r>
          </a:p>
          <a:p>
            <a:pPr marL="342900" indent="-342900" eaLnBrk="1" hangingPunct="1">
              <a:lnSpc>
                <a:spcPct val="150000"/>
              </a:lnSpc>
              <a:buFont typeface="Arial" charset="0"/>
              <a:buChar char="►"/>
            </a:pPr>
            <a:r>
              <a:rPr lang="en-US" altLang="en-US" sz="2400" b="0" dirty="0"/>
              <a:t>Application Examples Using the Framework</a:t>
            </a:r>
          </a:p>
          <a:p>
            <a:pPr marL="342900" indent="-342900" eaLnBrk="1" hangingPunct="1">
              <a:lnSpc>
                <a:spcPct val="80000"/>
              </a:lnSpc>
              <a:buFont typeface="Arial" charset="0"/>
              <a:buChar char="►"/>
            </a:pPr>
            <a:endParaRPr lang="en-US" altLang="en-US" sz="2400" b="0" dirty="0"/>
          </a:p>
          <a:p>
            <a:pPr marL="342900" indent="-342900" eaLnBrk="1" hangingPunct="1">
              <a:lnSpc>
                <a:spcPct val="80000"/>
              </a:lnSpc>
              <a:buFont typeface="Arial" charset="0"/>
              <a:buChar char="►"/>
            </a:pPr>
            <a:endParaRPr lang="en-US" altLang="en-US" sz="1800" b="0" dirty="0"/>
          </a:p>
          <a:p>
            <a:pPr marL="342900" indent="-342900" eaLnBrk="1" hangingPunct="1">
              <a:lnSpc>
                <a:spcPct val="80000"/>
              </a:lnSpc>
              <a:buFont typeface="Arial" charset="0"/>
              <a:buChar char="►"/>
            </a:pPr>
            <a:endParaRPr lang="en-US" altLang="en-US" sz="1800" b="0" dirty="0"/>
          </a:p>
          <a:p>
            <a:pPr marL="342900" indent="-342900" eaLnBrk="1" hangingPunct="1">
              <a:lnSpc>
                <a:spcPct val="80000"/>
              </a:lnSpc>
              <a:buFont typeface="Arial" charset="0"/>
              <a:buChar char="►"/>
            </a:pPr>
            <a:endParaRPr lang="en-US" altLang="en-US" sz="1800" b="0" dirty="0"/>
          </a:p>
          <a:p>
            <a:pPr marL="342900" indent="-342900" eaLnBrk="1" hangingPunct="1">
              <a:lnSpc>
                <a:spcPct val="80000"/>
              </a:lnSpc>
              <a:buFont typeface="Arial" charset="0"/>
              <a:buChar char="►"/>
            </a:pPr>
            <a:endParaRPr lang="en-US" altLang="en-US" sz="1800" b="0" dirty="0"/>
          </a:p>
          <a:p>
            <a:pPr marL="342900" indent="-342900" eaLnBrk="1" hangingPunct="1">
              <a:lnSpc>
                <a:spcPct val="80000"/>
              </a:lnSpc>
              <a:buFont typeface="Arial" charset="0"/>
              <a:buChar char="►"/>
            </a:pPr>
            <a:endParaRPr lang="en-US" altLang="en-US" sz="1800" b="0" dirty="0"/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97795"/>
            <a:ext cx="223138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0435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924800" cy="685800"/>
          </a:xfrm>
        </p:spPr>
        <p:txBody>
          <a:bodyPr/>
          <a:lstStyle/>
          <a:p>
            <a:r>
              <a:rPr lang="en-US" sz="2000" b="1" dirty="0"/>
              <a:t>Useful References Prior to Tutorial </a:t>
            </a:r>
            <a:br>
              <a:rPr lang="en-US" sz="2000" b="1" dirty="0"/>
            </a:br>
            <a:r>
              <a:rPr lang="en-US" sz="2000" b="1" dirty="0"/>
              <a:t>(Optimization Formulations and Prescriptive Analytics)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70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762000"/>
            <a:ext cx="8305800" cy="7010400"/>
          </a:xfrm>
        </p:spPr>
        <p:txBody>
          <a:bodyPr/>
          <a:lstStyle/>
          <a:p>
            <a:pPr>
              <a:lnSpc>
                <a:spcPct val="110000"/>
              </a:lnSpc>
              <a:spcBef>
                <a:spcPts val="300"/>
              </a:spcBef>
            </a:pPr>
            <a:r>
              <a:rPr lang="en-US" sz="1050" b="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Berk, L., &amp; Bertsimas, D. (2019). Certifiably optimal sparse principal component analysis. </a:t>
            </a:r>
            <a:r>
              <a:rPr lang="en-US" sz="1050" b="0" i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Mathematical Programming Computation</a:t>
            </a:r>
            <a:r>
              <a:rPr lang="en-US" sz="1050" b="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11(3), 381-420.</a:t>
            </a:r>
          </a:p>
          <a:p>
            <a:pPr>
              <a:lnSpc>
                <a:spcPct val="110000"/>
              </a:lnSpc>
              <a:spcBef>
                <a:spcPts val="300"/>
              </a:spcBef>
            </a:pPr>
            <a:r>
              <a:rPr lang="en-US" sz="1050" b="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50" b="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Bertsekas</a:t>
            </a:r>
            <a:r>
              <a:rPr lang="en-US" sz="1050" b="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D. P. (2019). </a:t>
            </a:r>
            <a:r>
              <a:rPr lang="en-US" sz="1050" b="0" i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Reinforcement learning and optimal control</a:t>
            </a:r>
            <a:r>
              <a:rPr lang="en-US" sz="1050" b="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. Belmont, MA: Athena Scientific.</a:t>
            </a:r>
          </a:p>
          <a:p>
            <a:pPr>
              <a:lnSpc>
                <a:spcPct val="110000"/>
              </a:lnSpc>
              <a:spcBef>
                <a:spcPts val="300"/>
              </a:spcBef>
            </a:pPr>
            <a:r>
              <a:rPr lang="en-US" sz="1050" b="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50" b="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Bertsekas</a:t>
            </a:r>
            <a:r>
              <a:rPr lang="en-US" sz="1050" b="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D. P., &amp; </a:t>
            </a:r>
            <a:r>
              <a:rPr lang="en-US" sz="1050" b="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Tsitsiklis</a:t>
            </a:r>
            <a:r>
              <a:rPr lang="en-US" sz="1050" b="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J. N. (1995, December). Neuro-dynamic programming: an overview. In </a:t>
            </a:r>
            <a:r>
              <a:rPr lang="en-US" sz="1050" b="0" i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Proceedings of 1995 34th IEEE conference on decision and control</a:t>
            </a:r>
            <a:r>
              <a:rPr lang="en-US" sz="1050" b="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(Vol. 1, pp. 560-564). IEEE.</a:t>
            </a:r>
          </a:p>
          <a:p>
            <a:pPr>
              <a:lnSpc>
                <a:spcPct val="110000"/>
              </a:lnSpc>
              <a:spcBef>
                <a:spcPts val="300"/>
              </a:spcBef>
            </a:pPr>
            <a:r>
              <a:rPr lang="en-US" sz="1050" b="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Bertsimas, D., Brown, D. B., &amp; </a:t>
            </a:r>
            <a:r>
              <a:rPr lang="en-US" sz="1050" b="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Caramanis</a:t>
            </a:r>
            <a:r>
              <a:rPr lang="en-US" sz="1050" b="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C. (2011). Theory and applications of robust optimization. </a:t>
            </a:r>
            <a:r>
              <a:rPr lang="en-US" sz="1050" b="0" i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SIAM review</a:t>
            </a:r>
            <a:r>
              <a:rPr lang="en-US" sz="1050" b="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53(3), 464-501.</a:t>
            </a:r>
          </a:p>
          <a:p>
            <a:pPr>
              <a:lnSpc>
                <a:spcPct val="110000"/>
              </a:lnSpc>
              <a:spcBef>
                <a:spcPts val="300"/>
              </a:spcBef>
            </a:pPr>
            <a:r>
              <a:rPr lang="en-US" sz="1050" b="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Bertsimas, D., </a:t>
            </a:r>
            <a:r>
              <a:rPr lang="en-US" sz="1050" b="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Delarue</a:t>
            </a:r>
            <a:r>
              <a:rPr lang="en-US" sz="1050" b="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A., Eger, W., Hanlon, J., &amp; Martin, S. (2020). Bus routing optimization helps Boston public schools design better policies. INFORMS </a:t>
            </a:r>
            <a:r>
              <a:rPr lang="en-US" sz="1050" b="0" i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Journal on Applied Analytics</a:t>
            </a:r>
            <a:r>
              <a:rPr lang="en-US" sz="1050" b="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50(1), 37-49.</a:t>
            </a:r>
          </a:p>
          <a:p>
            <a:pPr>
              <a:lnSpc>
                <a:spcPct val="110000"/>
              </a:lnSpc>
              <a:spcBef>
                <a:spcPts val="300"/>
              </a:spcBef>
            </a:pPr>
            <a:r>
              <a:rPr lang="en-US" sz="1050" b="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Bertsimas, D., King, A., &amp; </a:t>
            </a:r>
            <a:r>
              <a:rPr lang="en-US" sz="1050" b="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Mazumder</a:t>
            </a:r>
            <a:r>
              <a:rPr lang="en-US" sz="1050" b="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R. (2016). Best subset selection via a modern optimization lens. </a:t>
            </a:r>
            <a:r>
              <a:rPr lang="en-US" sz="1050" b="0" i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Annals of statistics</a:t>
            </a:r>
            <a:r>
              <a:rPr lang="en-US" sz="1050" b="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44(2), 813-852.</a:t>
            </a:r>
          </a:p>
          <a:p>
            <a:pPr>
              <a:lnSpc>
                <a:spcPct val="110000"/>
              </a:lnSpc>
              <a:spcBef>
                <a:spcPts val="300"/>
              </a:spcBef>
            </a:pPr>
            <a:r>
              <a:rPr lang="en-US" sz="1050" b="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Bertsimas, D., &amp; </a:t>
            </a:r>
            <a:r>
              <a:rPr lang="en-US" sz="1050" b="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Tsitsiklis</a:t>
            </a:r>
            <a:r>
              <a:rPr lang="en-US" sz="1050" b="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J. N. (1997). </a:t>
            </a:r>
            <a:r>
              <a:rPr lang="en-US" sz="1050" b="0" i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Introduction to linear optimization </a:t>
            </a:r>
            <a:r>
              <a:rPr lang="en-US" sz="1050" b="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(Vol. 6, p. 196). Belmont, MA: Athena Scientific.</a:t>
            </a:r>
          </a:p>
          <a:p>
            <a:pPr>
              <a:lnSpc>
                <a:spcPct val="110000"/>
              </a:lnSpc>
              <a:spcBef>
                <a:spcPts val="300"/>
              </a:spcBef>
            </a:pPr>
            <a:r>
              <a:rPr lang="en-US" sz="1050" b="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Dwyer‐Matzky, K., Pachamanova, D., &amp; Tilson, V. (2020). Accounting for capacity: A real‐time optimization approach to managing observation unit utilization. </a:t>
            </a:r>
            <a:r>
              <a:rPr lang="en-US" sz="1050" b="0" i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Naval Research Logistics </a:t>
            </a:r>
            <a:r>
              <a:rPr lang="en-US" sz="1050" b="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(NRL). </a:t>
            </a:r>
          </a:p>
          <a:p>
            <a:pPr>
              <a:lnSpc>
                <a:spcPct val="110000"/>
              </a:lnSpc>
              <a:spcBef>
                <a:spcPts val="300"/>
              </a:spcBef>
            </a:pPr>
            <a:r>
              <a:rPr lang="en-US" sz="1050" b="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Fabozzi, F. J., </a:t>
            </a:r>
            <a:r>
              <a:rPr lang="en-US" sz="1050" b="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Kolm</a:t>
            </a:r>
            <a:r>
              <a:rPr lang="en-US" sz="1050" b="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P. N., Pachamanova, D. A., &amp; </a:t>
            </a:r>
            <a:r>
              <a:rPr lang="en-US" sz="1050" b="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Focardi</a:t>
            </a:r>
            <a:r>
              <a:rPr lang="en-US" sz="1050" b="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S. M. (2007). </a:t>
            </a:r>
            <a:r>
              <a:rPr lang="en-US" sz="1050" b="0" i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Robust portfolio optimization and management</a:t>
            </a:r>
            <a:r>
              <a:rPr lang="en-US" sz="1050" b="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. John Wiley &amp; Sons.</a:t>
            </a:r>
          </a:p>
          <a:p>
            <a:pPr>
              <a:lnSpc>
                <a:spcPct val="110000"/>
              </a:lnSpc>
              <a:spcBef>
                <a:spcPts val="300"/>
              </a:spcBef>
            </a:pPr>
            <a:r>
              <a:rPr lang="en-US" sz="1050" b="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50" b="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Feillet</a:t>
            </a:r>
            <a:r>
              <a:rPr lang="en-US" sz="1050" b="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D. (2010). A tutorial on column generation and branch-and-price for vehicle routing problems. </a:t>
            </a:r>
            <a:r>
              <a:rPr lang="en-US" sz="1050" b="0" i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4OR</a:t>
            </a:r>
            <a:r>
              <a:rPr lang="en-US" sz="1050" b="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8(4), 407-424.</a:t>
            </a:r>
          </a:p>
          <a:p>
            <a:pPr>
              <a:lnSpc>
                <a:spcPct val="110000"/>
              </a:lnSpc>
              <a:spcBef>
                <a:spcPts val="300"/>
              </a:spcBef>
            </a:pPr>
            <a:r>
              <a:rPr lang="en-US" sz="1050" b="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Goldfarb, D., &amp; </a:t>
            </a:r>
            <a:r>
              <a:rPr lang="en-US" sz="1050" b="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Iyengar</a:t>
            </a:r>
            <a:r>
              <a:rPr lang="en-US" sz="1050" b="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G. (2003). Robust portfolio selection problems. </a:t>
            </a:r>
            <a:r>
              <a:rPr lang="en-US" sz="1050" b="0" i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Mathematics of operations research</a:t>
            </a:r>
            <a:r>
              <a:rPr lang="en-US" sz="1050" b="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28(1), 1-38.</a:t>
            </a:r>
          </a:p>
          <a:p>
            <a:pPr>
              <a:lnSpc>
                <a:spcPct val="110000"/>
              </a:lnSpc>
              <a:spcBef>
                <a:spcPts val="300"/>
              </a:spcBef>
            </a:pPr>
            <a:r>
              <a:rPr lang="en-US" sz="1050" b="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Hart, W. E., Laird, C. D., Watson, J. P., Woodruff, D. L., </a:t>
            </a:r>
            <a:r>
              <a:rPr lang="en-US" sz="1050" b="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Hackebeil</a:t>
            </a:r>
            <a:r>
              <a:rPr lang="en-US" sz="1050" b="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G. A., Nicholson, B. L., &amp; </a:t>
            </a:r>
            <a:r>
              <a:rPr lang="en-US" sz="1050" b="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Siirola</a:t>
            </a:r>
            <a:r>
              <a:rPr lang="en-US" sz="1050" b="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J. D. (2017). </a:t>
            </a:r>
            <a:r>
              <a:rPr lang="en-US" sz="1050" b="0" i="1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Pyomo</a:t>
            </a:r>
            <a:r>
              <a:rPr lang="en-US" sz="1050" b="0" i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-optimization modeling in python </a:t>
            </a:r>
            <a:r>
              <a:rPr lang="en-US" sz="1050" b="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(Vol. 67). Berlin: Springer.</a:t>
            </a:r>
          </a:p>
          <a:p>
            <a:pPr>
              <a:lnSpc>
                <a:spcPct val="110000"/>
              </a:lnSpc>
              <a:spcBef>
                <a:spcPts val="300"/>
              </a:spcBef>
            </a:pPr>
            <a:r>
              <a:rPr lang="en-US" sz="1050" b="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Haugen, K. K., </a:t>
            </a:r>
            <a:r>
              <a:rPr lang="en-US" sz="1050" b="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Løkketangen</a:t>
            </a:r>
            <a:r>
              <a:rPr lang="en-US" sz="1050" b="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A., &amp; Woodruff, D. L. (2001). Progressive hedging as a meta-heuristic applied to stochastic lot-sizing. </a:t>
            </a:r>
            <a:r>
              <a:rPr lang="en-US" sz="1050" b="0" i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European Journal of Operational Research</a:t>
            </a:r>
            <a:r>
              <a:rPr lang="en-US" sz="1050" b="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132(1), 116-122.</a:t>
            </a:r>
          </a:p>
          <a:p>
            <a:pPr>
              <a:lnSpc>
                <a:spcPct val="110000"/>
              </a:lnSpc>
              <a:spcBef>
                <a:spcPts val="300"/>
              </a:spcBef>
            </a:pPr>
            <a:r>
              <a:rPr lang="en-US" sz="1050" b="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Kopcso, D., &amp; Pachamanova, D. (2017). Case article—Business value in integrating predictive and prescriptive analytics models. </a:t>
            </a:r>
            <a:r>
              <a:rPr lang="en-US" sz="1050" b="0" i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INFORMS Transactions on Education.</a:t>
            </a:r>
          </a:p>
          <a:p>
            <a:pPr>
              <a:lnSpc>
                <a:spcPct val="110000"/>
              </a:lnSpc>
              <a:spcBef>
                <a:spcPts val="300"/>
              </a:spcBef>
            </a:pPr>
            <a:r>
              <a:rPr lang="en-US" sz="1050" b="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Lo, V. S., &amp; Pachamanova, D. A. (2015). From predictive uplift modeling to prescriptive uplift analytics: A practical approach to treatment optimization while accounting for estimation risk. </a:t>
            </a:r>
            <a:r>
              <a:rPr lang="en-US" sz="1050" b="0" i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Journal of Marketing Analytics</a:t>
            </a:r>
            <a:r>
              <a:rPr lang="en-US" sz="1050" b="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3(2), 79-95.</a:t>
            </a:r>
          </a:p>
          <a:p>
            <a:pPr>
              <a:lnSpc>
                <a:spcPct val="110000"/>
              </a:lnSpc>
              <a:spcBef>
                <a:spcPts val="300"/>
              </a:spcBef>
            </a:pPr>
            <a:r>
              <a:rPr lang="en-US" sz="1050" b="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50" b="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Nesterov</a:t>
            </a:r>
            <a:r>
              <a:rPr lang="en-US" sz="1050" b="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Y. (2003). </a:t>
            </a:r>
            <a:r>
              <a:rPr lang="en-US" sz="1050" b="0" i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Introductory lectures on convex optimization: A basic course </a:t>
            </a:r>
            <a:r>
              <a:rPr lang="en-US" sz="1050" b="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(Vol. 87). Springer Science &amp; Business Media.</a:t>
            </a:r>
          </a:p>
          <a:p>
            <a:pPr>
              <a:lnSpc>
                <a:spcPct val="110000"/>
              </a:lnSpc>
              <a:spcBef>
                <a:spcPts val="300"/>
              </a:spcBef>
            </a:pPr>
            <a:r>
              <a:rPr lang="en-US" sz="1050" b="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Pachamanova, D. A., &amp; Fabozzi, F. J. (2010). </a:t>
            </a:r>
            <a:r>
              <a:rPr lang="en-US" sz="1050" b="0" i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Simulation and optimization in finance: modeling with MATLAB,@ RISK, or VBA </a:t>
            </a:r>
            <a:r>
              <a:rPr lang="en-US" sz="1050" b="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(Vol. 173). John Wiley &amp; Sons.</a:t>
            </a:r>
          </a:p>
          <a:p>
            <a:pPr>
              <a:lnSpc>
                <a:spcPct val="110000"/>
              </a:lnSpc>
              <a:spcBef>
                <a:spcPts val="300"/>
              </a:spcBef>
            </a:pPr>
            <a:r>
              <a:rPr lang="en-US" sz="1050" b="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Pachamanova, D. A. and Fabozzi, F. J. (2016). </a:t>
            </a:r>
            <a:r>
              <a:rPr lang="en-US" sz="1050" b="0" i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Portfolio construction and analytics</a:t>
            </a:r>
            <a:r>
              <a:rPr lang="en-US" sz="1050" b="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. John Wiley &amp; Sons.</a:t>
            </a:r>
          </a:p>
          <a:p>
            <a:pPr>
              <a:lnSpc>
                <a:spcPct val="110000"/>
              </a:lnSpc>
              <a:spcBef>
                <a:spcPts val="300"/>
              </a:spcBef>
            </a:pPr>
            <a:r>
              <a:rPr lang="en-US" sz="1050" b="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Zhang, X., </a:t>
            </a:r>
            <a:r>
              <a:rPr lang="en-US" sz="1050" b="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Meiser</a:t>
            </a:r>
            <a:r>
              <a:rPr lang="en-US" sz="1050" b="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D., Liu, Y., Bonner, B., &amp; Lin, L. (2014). Kroger uses simulation-optimization to improve pharmacy inventory management. </a:t>
            </a:r>
            <a:r>
              <a:rPr lang="en-US" sz="1050" b="0" i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Interfaces</a:t>
            </a:r>
            <a:r>
              <a:rPr lang="en-US" sz="1050" b="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44(1), 70-84.</a:t>
            </a:r>
          </a:p>
          <a:p>
            <a:pPr marL="0" indent="-457200">
              <a:lnSpc>
                <a:spcPct val="105000"/>
              </a:lnSpc>
              <a:buNone/>
            </a:pPr>
            <a:endParaRPr lang="en-US" sz="1050" b="0" dirty="0"/>
          </a:p>
          <a:p>
            <a:pPr marL="338138" indent="-338138">
              <a:lnSpc>
                <a:spcPct val="105000"/>
              </a:lnSpc>
            </a:pPr>
            <a:endParaRPr lang="en-US" sz="1050" b="0" dirty="0"/>
          </a:p>
        </p:txBody>
      </p:sp>
    </p:spTree>
    <p:extLst>
      <p:ext uri="{BB962C8B-B14F-4D97-AF65-F5344CB8AC3E}">
        <p14:creationId xmlns:p14="http://schemas.microsoft.com/office/powerpoint/2010/main" val="343910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924800" cy="685800"/>
          </a:xfrm>
        </p:spPr>
        <p:txBody>
          <a:bodyPr/>
          <a:lstStyle/>
          <a:p>
            <a:r>
              <a:rPr lang="en-US" sz="2000" b="1" dirty="0"/>
              <a:t>Useful References Prior to Tutorial </a:t>
            </a:r>
            <a:br>
              <a:rPr lang="en-US" sz="2000" b="1" dirty="0"/>
            </a:br>
            <a:r>
              <a:rPr lang="en-US" sz="2000" b="1" dirty="0"/>
              <a:t>(Causal Inference)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70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762000"/>
            <a:ext cx="8305800" cy="7010400"/>
          </a:xfrm>
        </p:spPr>
        <p:txBody>
          <a:bodyPr/>
          <a:lstStyle/>
          <a:p>
            <a:r>
              <a:rPr lang="en-US" sz="1050" b="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Elwert</a:t>
            </a:r>
            <a:r>
              <a:rPr lang="en-US" sz="1050" b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Flix (2013), “</a:t>
            </a:r>
            <a:r>
              <a:rPr lang="en-US" sz="1050" b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Graphical Causal Models</a:t>
            </a:r>
            <a:r>
              <a:rPr lang="en-US" sz="1050" b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,” In Morgan, S.L. ed. (2013), </a:t>
            </a:r>
            <a:r>
              <a:rPr lang="en-US" sz="1050" b="0" i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Handbook of Causal Analysis for Social Research</a:t>
            </a:r>
            <a:r>
              <a:rPr lang="en-US" sz="1050" b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Springer.</a:t>
            </a:r>
            <a:endParaRPr lang="en-US" sz="1050" b="0" dirty="0"/>
          </a:p>
          <a:p>
            <a:pPr marL="0" indent="-457200">
              <a:lnSpc>
                <a:spcPct val="105000"/>
              </a:lnSpc>
              <a:buNone/>
            </a:pPr>
            <a:r>
              <a:rPr lang="en-US" sz="1050" b="0" dirty="0" err="1"/>
              <a:t>Hagmayer</a:t>
            </a:r>
            <a:r>
              <a:rPr lang="en-US" sz="1050" b="0" dirty="0"/>
              <a:t>, York and Steven A. </a:t>
            </a:r>
            <a:r>
              <a:rPr lang="en-US" sz="1050" b="0" dirty="0" err="1"/>
              <a:t>Sloman</a:t>
            </a:r>
            <a:r>
              <a:rPr lang="en-US" sz="1050" b="0" dirty="0"/>
              <a:t> (2005), “</a:t>
            </a:r>
            <a:r>
              <a:rPr lang="en-US" sz="1050" b="0" dirty="0">
                <a:hlinkClick r:id="rId2"/>
              </a:rPr>
              <a:t>Causal Models of Decision Making: Choice as Intervention</a:t>
            </a:r>
            <a:r>
              <a:rPr lang="en-US" sz="1050" b="0" dirty="0"/>
              <a:t>.” In </a:t>
            </a:r>
            <a:r>
              <a:rPr lang="en-US" sz="1050" b="0" i="1" dirty="0"/>
              <a:t>Proceedings of the Twenty-Seventh Annual Conference of the Cognitive Science Society,</a:t>
            </a:r>
            <a:r>
              <a:rPr lang="en-US" sz="1050" b="0" dirty="0"/>
              <a:t> Stresa, Italy.</a:t>
            </a:r>
          </a:p>
          <a:p>
            <a:pPr indent="-457200">
              <a:lnSpc>
                <a:spcPct val="105000"/>
              </a:lnSpc>
            </a:pPr>
            <a:r>
              <a:rPr lang="en-US" sz="1050" b="0" dirty="0"/>
              <a:t>Kane, K., Lo, V.S.Y., and Zheng, J. (2014) “Mining for the Truly Responsive Customers and Prospects Using True-Lift Modeling: Comparison of New and Existing Methods.” </a:t>
            </a:r>
            <a:r>
              <a:rPr lang="en-US" sz="1050" b="0" i="1" dirty="0"/>
              <a:t>Journal of Marketing Analytics</a:t>
            </a:r>
            <a:r>
              <a:rPr lang="en-US" sz="1050" b="0" dirty="0"/>
              <a:t>, v.2, Issue 4, p.218-238.</a:t>
            </a:r>
          </a:p>
          <a:p>
            <a:pPr marL="0" indent="-457200">
              <a:lnSpc>
                <a:spcPct val="105000"/>
              </a:lnSpc>
              <a:buNone/>
            </a:pPr>
            <a:r>
              <a:rPr lang="en-US" sz="1050" b="0" dirty="0"/>
              <a:t>Lo, V.S.Y. (2002) “</a:t>
            </a:r>
            <a:r>
              <a:rPr lang="en-US" sz="1050" b="0" dirty="0">
                <a:hlinkClick r:id="rId2"/>
              </a:rPr>
              <a:t>The True Lift Model – A Novel Data Mining Approach to Response Modeling in Database Marketing</a:t>
            </a:r>
            <a:r>
              <a:rPr lang="en-US" sz="1050" b="0" dirty="0"/>
              <a:t>.” </a:t>
            </a:r>
            <a:r>
              <a:rPr lang="en-US" sz="1050" b="0" i="1" dirty="0"/>
              <a:t>SIGKDD Explorations</a:t>
            </a:r>
            <a:r>
              <a:rPr lang="en-US" sz="1050" b="0" dirty="0"/>
              <a:t> 4, Issue 2, p.78-86. </a:t>
            </a:r>
          </a:p>
          <a:p>
            <a:pPr marL="0" indent="-457200">
              <a:lnSpc>
                <a:spcPct val="105000"/>
              </a:lnSpc>
              <a:buNone/>
            </a:pPr>
            <a:r>
              <a:rPr lang="en-US" sz="1050" b="0" dirty="0"/>
              <a:t>Lo, V.S.Y. (2008), “New Opportunities in Marketing Data Mining,"  in </a:t>
            </a:r>
            <a:r>
              <a:rPr lang="en-US" sz="1050" b="0" i="1" dirty="0"/>
              <a:t>Encyclopedia of Data Warehousing and Mining</a:t>
            </a:r>
            <a:r>
              <a:rPr lang="en-US" sz="1050" b="0" dirty="0"/>
              <a:t>, Wang (2008) ed., 2</a:t>
            </a:r>
            <a:r>
              <a:rPr lang="en-US" sz="1050" b="0" baseline="30000" dirty="0"/>
              <a:t>nd</a:t>
            </a:r>
            <a:r>
              <a:rPr lang="en-US" sz="1050" b="0" dirty="0"/>
              <a:t> edition, Idea Group Publishing.</a:t>
            </a:r>
          </a:p>
          <a:p>
            <a:pPr marL="0" indent="-457200">
              <a:lnSpc>
                <a:spcPct val="105000"/>
              </a:lnSpc>
              <a:buNone/>
            </a:pPr>
            <a:r>
              <a:rPr lang="en-US" sz="1050" b="0" dirty="0"/>
              <a:t>Lo, V.S.Y. and D. </a:t>
            </a:r>
            <a:r>
              <a:rPr lang="en-US" sz="1050" b="0" dirty="0" err="1"/>
              <a:t>Pachamanova</a:t>
            </a:r>
            <a:r>
              <a:rPr lang="en-US" sz="1050" b="0" dirty="0"/>
              <a:t> (2015), “</a:t>
            </a:r>
            <a:r>
              <a:rPr lang="en-US" sz="1050" b="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From Predictive Uplift Modeling to Prescriptive Uplift Analytics: </a:t>
            </a:r>
            <a:r>
              <a:rPr lang="en-US" sz="1050" b="0" dirty="0"/>
              <a:t>A Practical Approach to Treatment Optimization While Accounting for Estimation Risk,” </a:t>
            </a:r>
            <a:r>
              <a:rPr lang="en-US" sz="1050" b="0" i="1" dirty="0"/>
              <a:t>Journal of Marketing Analytics</a:t>
            </a:r>
            <a:r>
              <a:rPr lang="en-US" sz="1050" b="0" dirty="0"/>
              <a:t>, v.3, Issue 2, p.79-95.</a:t>
            </a:r>
          </a:p>
          <a:p>
            <a:pPr marL="0" indent="-457200">
              <a:lnSpc>
                <a:spcPct val="105000"/>
              </a:lnSpc>
              <a:spcBef>
                <a:spcPct val="30000"/>
              </a:spcBef>
              <a:buNone/>
            </a:pPr>
            <a:r>
              <a:rPr lang="en-US" sz="1050" b="0" dirty="0"/>
              <a:t>Morgan, S.L. and Winship C. (2007). </a:t>
            </a:r>
            <a:r>
              <a:rPr lang="en-US" sz="1050" b="0" i="1" dirty="0"/>
              <a:t>Counterfactuals and Causal Inference. </a:t>
            </a:r>
            <a:r>
              <a:rPr lang="en-US" sz="1050" b="0" dirty="0"/>
              <a:t>Cambridge University Press.</a:t>
            </a:r>
          </a:p>
          <a:p>
            <a:pPr marL="0" indent="-457200">
              <a:lnSpc>
                <a:spcPct val="105000"/>
              </a:lnSpc>
              <a:spcBef>
                <a:spcPct val="30000"/>
              </a:spcBef>
              <a:buNone/>
            </a:pPr>
            <a:r>
              <a:rPr lang="en-US" sz="1050" b="0" dirty="0" err="1"/>
              <a:t>Pachamanova</a:t>
            </a:r>
            <a:r>
              <a:rPr lang="en-US" sz="1050" b="0" dirty="0"/>
              <a:t>, D., V.S.Y. Lo, and N. </a:t>
            </a:r>
            <a:r>
              <a:rPr lang="en-US" sz="1050" b="0" dirty="0" err="1"/>
              <a:t>Gulpinar</a:t>
            </a:r>
            <a:r>
              <a:rPr lang="en-US" sz="1050" b="0" dirty="0"/>
              <a:t> (2020) “Uncertainty Representation and Risk Management in Direct Segmented Market,” </a:t>
            </a:r>
            <a:r>
              <a:rPr lang="en-US" sz="1050" b="0" i="1" dirty="0"/>
              <a:t>Journal of Marketing Management, </a:t>
            </a:r>
            <a:r>
              <a:rPr lang="en-US" sz="1050" b="0" dirty="0"/>
              <a:t>v.36, Issue 1-2</a:t>
            </a:r>
            <a:r>
              <a:rPr lang="en-US" sz="1050" b="0" i="1" dirty="0"/>
              <a:t>.</a:t>
            </a:r>
            <a:endParaRPr lang="en-US" sz="1050" b="0" dirty="0"/>
          </a:p>
          <a:p>
            <a:pPr marL="0" marR="0" indent="-457200" eaLnBrk="0" fontAlgn="base" hangingPunct="0">
              <a:lnSpc>
                <a:spcPct val="105000"/>
              </a:lnSpc>
              <a:spcBef>
                <a:spcPts val="380"/>
              </a:spcBef>
              <a:spcAft>
                <a:spcPts val="0"/>
              </a:spcAft>
            </a:pPr>
            <a:r>
              <a:rPr lang="en-US" sz="1050" b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Pearl, Judea (2012), “The Do-Calculus Revisited,” In Nando De Freitas and Kevin Murphy (eds.), </a:t>
            </a:r>
            <a:r>
              <a:rPr lang="en-US" sz="1050" b="0" i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Proceedings of the Twenty-Eighth Conference on Uncertainty in Artificial Intelligence</a:t>
            </a:r>
            <a:r>
              <a:rPr lang="en-US" sz="1050" b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OR, AUAI Press. </a:t>
            </a:r>
            <a:r>
              <a:rPr lang="en-US" sz="1050" b="0" u="sng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https://ftp.cs.ucla.edu/pub/stat_ser/r402.pdf</a:t>
            </a:r>
            <a:r>
              <a:rPr lang="en-US" sz="1050" b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-457200">
              <a:lnSpc>
                <a:spcPct val="105000"/>
              </a:lnSpc>
              <a:spcBef>
                <a:spcPts val="380"/>
              </a:spcBef>
              <a:spcAft>
                <a:spcPts val="0"/>
              </a:spcAft>
            </a:pPr>
            <a:r>
              <a:rPr lang="en-US" sz="1050" b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Pearl, Judea, Madelyn </a:t>
            </a:r>
            <a:r>
              <a:rPr lang="en-US" sz="1050" b="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Glymour</a:t>
            </a:r>
            <a:r>
              <a:rPr lang="en-US" sz="1050" b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and Nicholas P. Jewell (2016), </a:t>
            </a:r>
            <a:r>
              <a:rPr lang="en-US" sz="1050" b="0" i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Causal Inference in Statistics: A Primer</a:t>
            </a:r>
            <a:r>
              <a:rPr lang="en-US" sz="1050" b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Wiley.</a:t>
            </a:r>
            <a:endParaRPr lang="en-US" sz="1050" b="0" dirty="0">
              <a:effectLst/>
              <a:ea typeface="Times New Roman" panose="02020603050405020304" pitchFamily="18" charset="0"/>
            </a:endParaRPr>
          </a:p>
          <a:p>
            <a:pPr marL="0" indent="-457200">
              <a:lnSpc>
                <a:spcPct val="105000"/>
              </a:lnSpc>
              <a:spcBef>
                <a:spcPct val="30000"/>
              </a:spcBef>
              <a:buNone/>
            </a:pPr>
            <a:r>
              <a:rPr lang="en-US" sz="1050" b="0" dirty="0"/>
              <a:t>Pearl, Judea and Dana </a:t>
            </a:r>
            <a:r>
              <a:rPr lang="en-US" sz="1050" b="0" dirty="0" err="1"/>
              <a:t>MacKenzie</a:t>
            </a:r>
            <a:r>
              <a:rPr lang="en-US" sz="1050" b="0" dirty="0"/>
              <a:t> (2018), </a:t>
            </a:r>
            <a:r>
              <a:rPr lang="en-US" sz="1050" b="0" i="1" dirty="0"/>
              <a:t>The Book of Why: The New Science of Cause and Effect. </a:t>
            </a:r>
            <a:r>
              <a:rPr lang="en-US" sz="1050" b="0" dirty="0"/>
              <a:t>Basic Books.</a:t>
            </a:r>
          </a:p>
          <a:p>
            <a:pPr indent="-457200">
              <a:lnSpc>
                <a:spcPct val="105000"/>
              </a:lnSpc>
              <a:spcBef>
                <a:spcPct val="30000"/>
              </a:spcBef>
            </a:pPr>
            <a:r>
              <a:rPr lang="en-US" sz="1050" b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Poornima, S. and M. </a:t>
            </a:r>
            <a:r>
              <a:rPr lang="en-US" sz="1050" b="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Pushpalatha</a:t>
            </a:r>
            <a:r>
              <a:rPr lang="en-US" sz="1050" b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(2020), “</a:t>
            </a:r>
            <a:r>
              <a:rPr lang="en-US" sz="1050" b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A Survey on Various Applications of Prescriptive Analytics</a:t>
            </a:r>
            <a:r>
              <a:rPr lang="en-US" sz="1050" b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,” </a:t>
            </a:r>
            <a:r>
              <a:rPr lang="en-US" sz="1050" b="0" i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International Journal of Intelligent Networks.</a:t>
            </a:r>
          </a:p>
          <a:p>
            <a:pPr indent="-457200">
              <a:lnSpc>
                <a:spcPct val="105000"/>
              </a:lnSpc>
              <a:spcBef>
                <a:spcPct val="30000"/>
              </a:spcBef>
            </a:pPr>
            <a:r>
              <a:rPr lang="en-US" sz="1050" b="0" dirty="0"/>
              <a:t>Rubin, D.B. (2006), </a:t>
            </a:r>
            <a:r>
              <a:rPr lang="en-US" sz="1050" b="0" i="1" dirty="0"/>
              <a:t>Matched Sampling for Causal Effects</a:t>
            </a:r>
            <a:r>
              <a:rPr lang="en-US" sz="1050" b="0" dirty="0"/>
              <a:t>. Cambridge University Press.</a:t>
            </a:r>
          </a:p>
          <a:p>
            <a:pPr indent="-457200">
              <a:lnSpc>
                <a:spcPct val="105000"/>
              </a:lnSpc>
              <a:spcBef>
                <a:spcPct val="30000"/>
              </a:spcBef>
            </a:pPr>
            <a:endParaRPr lang="en-US" sz="1050" b="0" dirty="0"/>
          </a:p>
          <a:p>
            <a:pPr marL="0" indent="-457200">
              <a:lnSpc>
                <a:spcPct val="105000"/>
              </a:lnSpc>
              <a:buNone/>
            </a:pPr>
            <a:endParaRPr lang="en-US" sz="1050" b="0" dirty="0"/>
          </a:p>
          <a:p>
            <a:pPr marL="338138" indent="-338138">
              <a:lnSpc>
                <a:spcPct val="105000"/>
              </a:lnSpc>
            </a:pPr>
            <a:endParaRPr lang="en-US" sz="1050" b="0" dirty="0"/>
          </a:p>
        </p:txBody>
      </p:sp>
    </p:spTree>
    <p:extLst>
      <p:ext uri="{BB962C8B-B14F-4D97-AF65-F5344CB8AC3E}">
        <p14:creationId xmlns:p14="http://schemas.microsoft.com/office/powerpoint/2010/main" val="4094699748"/>
      </p:ext>
    </p:extLst>
  </p:cSld>
  <p:clrMapOvr>
    <a:masterClrMapping/>
  </p:clrMapOvr>
</p:sld>
</file>

<file path=ppt/theme/theme1.xml><?xml version="1.0" encoding="utf-8"?>
<a:theme xmlns:a="http://schemas.openxmlformats.org/drawingml/2006/main" name="1_Watermark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3D7999"/>
      </a:lt2>
      <a:accent1>
        <a:srgbClr val="ACC9EA"/>
      </a:accent1>
      <a:accent2>
        <a:srgbClr val="3D7998"/>
      </a:accent2>
      <a:accent3>
        <a:srgbClr val="FFFFFF"/>
      </a:accent3>
      <a:accent4>
        <a:srgbClr val="000000"/>
      </a:accent4>
      <a:accent5>
        <a:srgbClr val="D2E1F3"/>
      </a:accent5>
      <a:accent6>
        <a:srgbClr val="366D89"/>
      </a:accent6>
      <a:hlink>
        <a:srgbClr val="0070C0"/>
      </a:hlink>
      <a:folHlink>
        <a:srgbClr val="0070C0"/>
      </a:folHlink>
    </a:clrScheme>
    <a:fontScheme name="1_Waterma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Watermar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Watermark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Watermark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Watermark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Watermark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Watermark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Watermark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Watermark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Watermark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Watermark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ACC9EA"/>
        </a:accent1>
        <a:accent2>
          <a:srgbClr val="3D7998"/>
        </a:accent2>
        <a:accent3>
          <a:srgbClr val="FFFFFF"/>
        </a:accent3>
        <a:accent4>
          <a:srgbClr val="000000"/>
        </a:accent4>
        <a:accent5>
          <a:srgbClr val="D2E1F3"/>
        </a:accent5>
        <a:accent6>
          <a:srgbClr val="366D89"/>
        </a:accent6>
        <a:hlink>
          <a:srgbClr val="DDE7B9"/>
        </a:hlink>
        <a:folHlink>
          <a:srgbClr val="35423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Watermark 11">
        <a:dk1>
          <a:srgbClr val="000000"/>
        </a:dk1>
        <a:lt1>
          <a:srgbClr val="FFFFFF"/>
        </a:lt1>
        <a:dk2>
          <a:srgbClr val="000000"/>
        </a:dk2>
        <a:lt2>
          <a:srgbClr val="3D7999"/>
        </a:lt2>
        <a:accent1>
          <a:srgbClr val="ACC9EA"/>
        </a:accent1>
        <a:accent2>
          <a:srgbClr val="3D7998"/>
        </a:accent2>
        <a:accent3>
          <a:srgbClr val="FFFFFF"/>
        </a:accent3>
        <a:accent4>
          <a:srgbClr val="000000"/>
        </a:accent4>
        <a:accent5>
          <a:srgbClr val="D2E1F3"/>
        </a:accent5>
        <a:accent6>
          <a:srgbClr val="366D89"/>
        </a:accent6>
        <a:hlink>
          <a:srgbClr val="DDE7B9"/>
        </a:hlink>
        <a:folHlink>
          <a:srgbClr val="9ACAB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46680B6991D174CA0001B022686447C" ma:contentTypeVersion="11" ma:contentTypeDescription="Create a new document." ma:contentTypeScope="" ma:versionID="cd8df3fd243ff965c510a644d66929ae">
  <xsd:schema xmlns:xsd="http://www.w3.org/2001/XMLSchema" xmlns:xs="http://www.w3.org/2001/XMLSchema" xmlns:p="http://schemas.microsoft.com/office/2006/metadata/properties" xmlns:ns3="331125d9-89e7-4667-9617-43066d534e40" xmlns:ns4="c7aef487-6d53-405a-a0eb-86e2980f6daf" targetNamespace="http://schemas.microsoft.com/office/2006/metadata/properties" ma:root="true" ma:fieldsID="e5a76897b7b35fc4e7d4d3be3e535900" ns3:_="" ns4:_="">
    <xsd:import namespace="331125d9-89e7-4667-9617-43066d534e40"/>
    <xsd:import namespace="c7aef487-6d53-405a-a0eb-86e2980f6daf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1125d9-89e7-4667-9617-43066d534e4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aef487-6d53-405a-a0eb-86e2980f6da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7BE42D5-97E0-48A8-8DB0-C415A795E1CC}">
  <ds:schemaRefs>
    <ds:schemaRef ds:uri="http://schemas.openxmlformats.org/package/2006/metadata/core-properties"/>
    <ds:schemaRef ds:uri="http://schemas.microsoft.com/office/2006/metadata/properties"/>
    <ds:schemaRef ds:uri="331125d9-89e7-4667-9617-43066d534e40"/>
    <ds:schemaRef ds:uri="http://schemas.microsoft.com/office/2006/documentManagement/types"/>
    <ds:schemaRef ds:uri="http://purl.org/dc/dcmitype/"/>
    <ds:schemaRef ds:uri="http://schemas.microsoft.com/office/infopath/2007/PartnerControls"/>
    <ds:schemaRef ds:uri="c7aef487-6d53-405a-a0eb-86e2980f6daf"/>
    <ds:schemaRef ds:uri="http://www.w3.org/XML/1998/namespace"/>
    <ds:schemaRef ds:uri="http://purl.org/dc/terms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0588A20D-6589-434F-8FBD-C2C33A07726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31125d9-89e7-4667-9617-43066d534e40"/>
    <ds:schemaRef ds:uri="c7aef487-6d53-405a-a0eb-86e2980f6da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5AC7C97-CD99-4469-AF6F-727F9257B7E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136673</TotalTime>
  <Words>1246</Words>
  <Application>Microsoft Office PowerPoint</Application>
  <PresentationFormat>On-screen Show (4:3)</PresentationFormat>
  <Paragraphs>50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Times</vt:lpstr>
      <vt:lpstr>1_Watermark</vt:lpstr>
      <vt:lpstr>Tentative Agenda</vt:lpstr>
      <vt:lpstr>Useful References Prior to Tutorial  (Optimization Formulations and Prescriptive Analytics)</vt:lpstr>
      <vt:lpstr>Useful References Prior to Tutorial  (Causal Inference)</vt:lpstr>
    </vt:vector>
  </TitlesOfParts>
  <Company>Fidelity Investments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Methodologies available for assessing causality</dc:title>
  <dc:creator>Miller, Marilyn</dc:creator>
  <cp:lastModifiedBy>Shay Oldy</cp:lastModifiedBy>
  <cp:revision>1630</cp:revision>
  <cp:lastPrinted>1999-09-08T14:51:23Z</cp:lastPrinted>
  <dcterms:created xsi:type="dcterms:W3CDTF">2000-08-22T12:49:26Z</dcterms:created>
  <dcterms:modified xsi:type="dcterms:W3CDTF">2021-05-11T03:36:25Z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0x010100646680B6991D174CA0001B022686447C</vt:lpwstr>
  </property>
</Properties>
</file>