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28" y="-10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9FBC1-5C56-4B53-BC80-EBFE2A0D5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6F99173-65BD-4F38-9401-EC4222A37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80D9B6-11DC-4502-BCCB-E368219C5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9ED3DC-2E34-42F5-AE97-BA905D39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650328-A95C-42B0-8789-055470F74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4E0934-64F7-4ADF-9BE3-8D0EA7B3E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0223FFB-CE04-42D3-98BA-FABA6E523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C70022-4A17-4A5A-AB97-A21170447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4238AB-E963-4921-8A5F-38D6A5E0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0B40D1-D282-47BA-BBF4-73E5E56CF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7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E4F8F8C-633E-407C-A384-C394F87651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94678C4-4596-4FB4-AC01-0A2ACCBEC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BFEA5B-358A-4D24-9A88-8DD552F1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DDE8AB-9502-40B9-AA10-BEA3A49BA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1B8610-AE72-41CC-A4C4-E80D144B4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98D511-206E-4828-B024-18A01661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2E0448-C443-404E-AB30-FC6133BAD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AC6295-C4CF-4FAA-8762-481730A10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78344E-DD36-4600-BC2E-04CE34645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133E04-1EE7-4AF2-8EBB-E9A19EF5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6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1BF48F-1E5D-4A7F-A14F-9C983C4E1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483C9E9-A025-4824-985E-12CF9460B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EDB0D4-F319-44F8-85DB-40270533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8B0888-AAEF-427C-A4C0-940A93B2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FFBD7D-C418-4E39-AAD7-CAD6ED955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9EE7AB-888D-4BBC-92BF-595F39882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449CAA-D61E-4410-B688-6DF38F60E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32C30EC-1A50-45DA-989A-00C59B8792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DE4F57-39BF-4D02-90D0-C9A61DFBA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084D3D-B254-4888-824D-2F71426C2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A5A8DB-694E-4447-B7C8-30F0F16D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5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D4E4C5-5266-4EF0-AD24-87953222F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D3D91D-5B2E-4B0A-9610-346EF269A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F8D727E-D037-4FCE-99C0-87EB629F3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8ADEB07-6C13-47E1-8813-C74BC78C9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657390-6D3A-4558-AABD-0C96B2E52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F8676AA-95E5-4F1C-942A-DF88EE67E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316405D-69F0-4516-9D66-ADEE90A8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B59BC8B-9ADC-4C86-87A9-2ED23D71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4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DFCDA0-FDD2-4983-B35D-A4B4CC607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3F442A7-D0C8-4DE4-825C-BD32289B8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34CF171-580D-4F4B-BE3D-EF814D1D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9E7E53-C0C3-4B27-9320-45A28422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CCF256E-3934-40F7-9889-38697D2EB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E1BADF5-7FE7-489B-B684-FD72F9B6E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907D7C-CB5A-4AD7-BC78-CC81B3558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2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63359-4B7D-4DC7-964E-D987D96F6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F4A7E6-9C16-4F24-9405-54B3CBA50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F0CDF4F-3140-40D8-99E1-41375A46D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DD0156-1239-44BC-8FFF-5FD4DD952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7BBE9B-E26D-42A3-AF9A-3111AA716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434433A-7BBD-4FF1-954C-116D0DC1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1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683A92-AE0F-41E2-A3DE-FB787CACA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92F0D63-6CC3-404F-8C0E-BB71AF184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2D88A1-0FAA-4D26-ADC1-C2638D4F7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9E682C9-4C4F-43F3-9548-8EFA1010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A1A077-67B2-4B0F-928F-CB10FB7B4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65CAAD-A621-41C7-8900-D462A9894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9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AD2FB9B-67E1-4145-AAE2-5AF5CDBF3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142DE1-8186-4D90-A155-36B668C69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51FF42-9ED2-4AB4-8358-0576836F88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374D0-5D7C-49C7-ABC0-A440A8CE7024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1636FB-B3D2-448B-8097-4E4601819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585DFD-7589-4766-B6B4-4816FFE08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743E8-FA18-4C96-A154-86DA46626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4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ED1F5A-C67A-4B61-B32D-929DA835FA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B013FDD-5CCD-4798-AA99-E907C1D66D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87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98DF8A-72A2-4028-BFA9-8DB770132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5869"/>
            <a:ext cx="10507133" cy="3975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b="1" dirty="0"/>
              <a:t>Overview</a:t>
            </a:r>
            <a:r>
              <a:rPr lang="en-US" sz="3200" b="1" dirty="0"/>
              <a:t> </a:t>
            </a:r>
          </a:p>
          <a:p>
            <a:pPr marL="0" indent="0">
              <a:buNone/>
            </a:pPr>
            <a:r>
              <a:rPr lang="en-US" sz="3200" dirty="0"/>
              <a:t>The National Institute of Statistical Sciences (NISS) is an independent research organization that serves as a neutral, objective expert in delivering research in science and public policy to its affiliates in academia, industry and government. </a:t>
            </a:r>
          </a:p>
          <a:p>
            <a:pPr marL="0" indent="0">
              <a:buNone/>
            </a:pPr>
            <a:r>
              <a:rPr lang="en-US" sz="3200" dirty="0"/>
              <a:t>NISS identifies, catalyzes and fosters high-impact cross-disciplinary and cross-sector research involving the statistical </a:t>
            </a:r>
            <a:r>
              <a:rPr lang="en-US" sz="3200" dirty="0" smtClean="0"/>
              <a:t>and data sciences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9D98217-EC60-40AB-AA1B-539ED3A01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14254"/>
            <a:ext cx="6798733" cy="150604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B98E7BB-1D8B-41AF-AA3D-4D8EC0A1E93D}"/>
              </a:ext>
            </a:extLst>
          </p:cNvPr>
          <p:cNvSpPr/>
          <p:nvPr/>
        </p:nvSpPr>
        <p:spPr>
          <a:xfrm>
            <a:off x="8916270" y="874889"/>
            <a:ext cx="2429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www.niss.org</a:t>
            </a:r>
          </a:p>
        </p:txBody>
      </p:sp>
    </p:spTree>
    <p:extLst>
      <p:ext uri="{BB962C8B-B14F-4D97-AF65-F5344CB8AC3E}">
        <p14:creationId xmlns:p14="http://schemas.microsoft.com/office/powerpoint/2010/main" val="197536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F0428F4-B84E-4353-90BD-017641F348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14254"/>
            <a:ext cx="6798733" cy="150604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E750997-2106-452A-A244-F8C2B70582D8}"/>
              </a:ext>
            </a:extLst>
          </p:cNvPr>
          <p:cNvSpPr/>
          <p:nvPr/>
        </p:nvSpPr>
        <p:spPr>
          <a:xfrm>
            <a:off x="8916270" y="874889"/>
            <a:ext cx="2429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www.niss.org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D025E6C6-C904-45D5-964E-926DD613A9FC}"/>
              </a:ext>
            </a:extLst>
          </p:cNvPr>
          <p:cNvSpPr txBox="1">
            <a:spLocks/>
          </p:cNvSpPr>
          <p:nvPr/>
        </p:nvSpPr>
        <p:spPr>
          <a:xfrm>
            <a:off x="842433" y="2072699"/>
            <a:ext cx="10507133" cy="4062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800" b="1" dirty="0"/>
              <a:t>The NISS Affiliate Program </a:t>
            </a:r>
          </a:p>
          <a:p>
            <a:pPr marL="0" indent="0">
              <a:buNone/>
            </a:pPr>
            <a:r>
              <a:rPr lang="en-US" sz="3200" dirty="0"/>
              <a:t>Brings together statistical, mathematical and data science professionals from all sectors – </a:t>
            </a:r>
            <a:r>
              <a:rPr lang="en-US" sz="3200" i="1" dirty="0"/>
              <a:t>academia, industry, government / national </a:t>
            </a:r>
            <a:r>
              <a:rPr lang="en-US" sz="3200" i="1" dirty="0" smtClean="0"/>
              <a:t>labs</a:t>
            </a:r>
            <a:r>
              <a:rPr lang="en-US" sz="3200" dirty="0"/>
              <a:t> – to support research, information dissemination, human resource development and networking.</a:t>
            </a:r>
          </a:p>
          <a:p>
            <a:pPr marL="0" indent="0">
              <a:buNone/>
            </a:pPr>
            <a:r>
              <a:rPr lang="en-US" sz="3200" dirty="0"/>
              <a:t>Affiliates take advantage of events NISS has in the pipeline or work to define new opportunities that will address their needs, and likely the needs of NISS colleagues as well.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4936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F0428F4-B84E-4353-90BD-017641F348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14254"/>
            <a:ext cx="6798733" cy="150604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E750997-2106-452A-A244-F8C2B70582D8}"/>
              </a:ext>
            </a:extLst>
          </p:cNvPr>
          <p:cNvSpPr/>
          <p:nvPr/>
        </p:nvSpPr>
        <p:spPr>
          <a:xfrm>
            <a:off x="8916270" y="874889"/>
            <a:ext cx="2429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www.niss.org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D025E6C6-C904-45D5-964E-926DD613A9FC}"/>
              </a:ext>
            </a:extLst>
          </p:cNvPr>
          <p:cNvSpPr txBox="1">
            <a:spLocks/>
          </p:cNvSpPr>
          <p:nvPr/>
        </p:nvSpPr>
        <p:spPr>
          <a:xfrm>
            <a:off x="842433" y="1988035"/>
            <a:ext cx="10507133" cy="1729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100" b="1" dirty="0"/>
              <a:t>People</a:t>
            </a:r>
          </a:p>
          <a:p>
            <a:pPr marL="0" indent="0">
              <a:buNone/>
            </a:pPr>
            <a:r>
              <a:rPr lang="en-US" sz="3000" dirty="0"/>
              <a:t>James L. Rosenberger (Director), Nell Sedransk (Director-DC)</a:t>
            </a:r>
          </a:p>
          <a:p>
            <a:pPr marL="0" indent="0">
              <a:buNone/>
            </a:pPr>
            <a:r>
              <a:rPr lang="en-US" sz="3000" dirty="0"/>
              <a:t>Mary Batcher (Board of Trustees Chair), Raymond Bain </a:t>
            </a:r>
            <a:r>
              <a:rPr lang="en-US" sz="3000" dirty="0" smtClean="0"/>
              <a:t>(Vice Chair)</a:t>
            </a:r>
            <a:r>
              <a:rPr lang="en-US" sz="3000" dirty="0"/>
              <a:t>, </a:t>
            </a:r>
            <a:br>
              <a:rPr lang="en-US" sz="3000" dirty="0"/>
            </a:br>
            <a:r>
              <a:rPr lang="en-US" sz="3000" dirty="0"/>
              <a:t>Christy Chuang-Stein (Affiliates </a:t>
            </a:r>
            <a:r>
              <a:rPr lang="en-US" sz="3000" dirty="0" err="1"/>
              <a:t>Cmte</a:t>
            </a:r>
            <a:r>
              <a:rPr lang="en-US" sz="3000" dirty="0"/>
              <a:t> Chair) 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B229628C-FE4F-49DC-BE32-9A4054404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04802"/>
              </p:ext>
            </p:extLst>
          </p:nvPr>
        </p:nvGraphicFramePr>
        <p:xfrm>
          <a:off x="918632" y="3852946"/>
          <a:ext cx="10354733" cy="2607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7388">
                  <a:extLst>
                    <a:ext uri="{9D8B030D-6E8A-4147-A177-3AD203B41FA5}">
                      <a16:colId xmlns:a16="http://schemas.microsoft.com/office/drawing/2014/main" xmlns="" val="2880417213"/>
                    </a:ext>
                  </a:extLst>
                </a:gridCol>
                <a:gridCol w="3235203">
                  <a:extLst>
                    <a:ext uri="{9D8B030D-6E8A-4147-A177-3AD203B41FA5}">
                      <a16:colId xmlns:a16="http://schemas.microsoft.com/office/drawing/2014/main" xmlns="" val="4092445083"/>
                    </a:ext>
                  </a:extLst>
                </a:gridCol>
                <a:gridCol w="3322142">
                  <a:extLst>
                    <a:ext uri="{9D8B030D-6E8A-4147-A177-3AD203B41FA5}">
                      <a16:colId xmlns:a16="http://schemas.microsoft.com/office/drawing/2014/main" xmlns="" val="3507292775"/>
                    </a:ext>
                  </a:extLst>
                </a:gridCol>
              </a:tblGrid>
              <a:tr h="344539">
                <a:tc gridSpan="3">
                  <a:txBody>
                    <a:bodyPr/>
                    <a:lstStyle/>
                    <a:p>
                      <a:r>
                        <a:rPr lang="en-US" dirty="0"/>
                        <a:t>Board of Trustees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4099296"/>
                  </a:ext>
                </a:extLst>
              </a:tr>
              <a:tr h="344539">
                <a:tc>
                  <a:txBody>
                    <a:bodyPr/>
                    <a:lstStyle/>
                    <a:p>
                      <a:r>
                        <a:rPr lang="en-US" sz="1800" dirty="0"/>
                        <a:t>James Booth (Cornell 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Kate Crespi (UCLA)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Jan </a:t>
                      </a:r>
                      <a:r>
                        <a:rPr lang="en-US" sz="1800" dirty="0" err="1"/>
                        <a:t>Hannig</a:t>
                      </a:r>
                      <a:r>
                        <a:rPr lang="en-US" sz="1800" dirty="0"/>
                        <a:t> (UNC)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9648146"/>
                  </a:ext>
                </a:extLst>
              </a:tr>
              <a:tr h="344539">
                <a:tc>
                  <a:txBody>
                    <a:bodyPr/>
                    <a:lstStyle/>
                    <a:p>
                      <a:r>
                        <a:rPr lang="en-US" sz="1800" dirty="0"/>
                        <a:t>Nicholas Jewell (UC Berkeley),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Mimi Kim (Einstein)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Dennis Lin (PSU)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4697661"/>
                  </a:ext>
                </a:extLst>
              </a:tr>
              <a:tr h="413173">
                <a:tc>
                  <a:txBody>
                    <a:bodyPr/>
                    <a:lstStyle/>
                    <a:p>
                      <a:r>
                        <a:rPr lang="en-US" sz="1800" dirty="0"/>
                        <a:t>Bhramar Mukherjee (U Michigan)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Jerry Reiter (Duke 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Hal Stern (UC Irvine)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2681268"/>
                  </a:ext>
                </a:extLst>
              </a:tr>
              <a:tr h="344539">
                <a:tc>
                  <a:txBody>
                    <a:bodyPr/>
                    <a:lstStyle/>
                    <a:p>
                      <a:r>
                        <a:rPr lang="en-US" sz="1800" dirty="0"/>
                        <a:t>Ron Wasserstein (ASA)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Alyson Wilson (NCSU)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 Woolford (Bentley U)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6642368"/>
                  </a:ext>
                </a:extLst>
              </a:tr>
              <a:tr h="344539">
                <a:tc>
                  <a:txBody>
                    <a:bodyPr/>
                    <a:lstStyle/>
                    <a:p>
                      <a:r>
                        <a:rPr lang="en-US" sz="1800" dirty="0"/>
                        <a:t>Tim Hesterberg (Google)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Leland Wilkinson (H2O)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Gabriel Huerta (Sandia)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9468200"/>
                  </a:ext>
                </a:extLst>
              </a:tr>
              <a:tr h="344539">
                <a:tc>
                  <a:txBody>
                    <a:bodyPr/>
                    <a:lstStyle/>
                    <a:p>
                      <a:r>
                        <a:rPr lang="en-US" sz="1800" dirty="0"/>
                        <a:t>Phil Kott (RTI)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Tommy Wright (Census)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7545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1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F0428F4-B84E-4353-90BD-017641F348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14254"/>
            <a:ext cx="6798733" cy="150604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E750997-2106-452A-A244-F8C2B70582D8}"/>
              </a:ext>
            </a:extLst>
          </p:cNvPr>
          <p:cNvSpPr/>
          <p:nvPr/>
        </p:nvSpPr>
        <p:spPr>
          <a:xfrm>
            <a:off x="8916270" y="874889"/>
            <a:ext cx="2429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www.niss.org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D025E6C6-C904-45D5-964E-926DD613A9FC}"/>
              </a:ext>
            </a:extLst>
          </p:cNvPr>
          <p:cNvSpPr txBox="1">
            <a:spLocks/>
          </p:cNvSpPr>
          <p:nvPr/>
        </p:nvSpPr>
        <p:spPr>
          <a:xfrm>
            <a:off x="840317" y="2292834"/>
            <a:ext cx="10511366" cy="43280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100" b="1" dirty="0"/>
              <a:t>Motivation – 1990 IMS Report</a:t>
            </a:r>
          </a:p>
          <a:p>
            <a:pPr marL="0" indent="0">
              <a:buNone/>
            </a:pPr>
            <a:r>
              <a:rPr lang="en-US" sz="3000" dirty="0"/>
              <a:t>Domain knowledge and statistical theory and methods are </a:t>
            </a:r>
            <a:r>
              <a:rPr lang="en-US" sz="3000" b="1" dirty="0"/>
              <a:t>inseparable.</a:t>
            </a:r>
          </a:p>
          <a:p>
            <a:pPr marL="0" indent="0">
              <a:buNone/>
            </a:pPr>
            <a:r>
              <a:rPr lang="en-US" sz="3000" b="1" dirty="0"/>
              <a:t>The continued health </a:t>
            </a:r>
            <a:r>
              <a:rPr lang="en-US" sz="3000" dirty="0"/>
              <a:t>of statistics depends strongly on continuing cross-disciplinary research in many fields.</a:t>
            </a:r>
          </a:p>
          <a:p>
            <a:pPr marL="0" indent="0">
              <a:buNone/>
            </a:pPr>
            <a:r>
              <a:rPr lang="en-US" sz="3000" b="1" dirty="0"/>
              <a:t>Close collaborations </a:t>
            </a:r>
            <a:r>
              <a:rPr lang="en-US" sz="3000" dirty="0"/>
              <a:t>among statisticians and scientists push forward the frontiers.</a:t>
            </a:r>
          </a:p>
          <a:p>
            <a:pPr marL="0" indent="0">
              <a:buNone/>
            </a:pPr>
            <a:r>
              <a:rPr lang="en-US" sz="3000" b="1" dirty="0"/>
              <a:t>Constrained resources </a:t>
            </a:r>
            <a:r>
              <a:rPr lang="en-US" sz="3000" dirty="0"/>
              <a:t>and </a:t>
            </a:r>
            <a:r>
              <a:rPr lang="en-US" sz="3000" b="1" dirty="0"/>
              <a:t>existing infrastructure </a:t>
            </a:r>
            <a:r>
              <a:rPr lang="en-US" sz="3000" dirty="0"/>
              <a:t>within academia, government and industry thwart growth and development of the needed cross-disciplinary (and cross-sector) research.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3331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4084</TotalTime>
  <Words>285</Words>
  <Application>Microsoft Macintosh PowerPoint</Application>
  <PresentationFormat>Custom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Glenn Johnson</dc:creator>
  <cp:lastModifiedBy>Jim Rosenberger</cp:lastModifiedBy>
  <cp:revision>11</cp:revision>
  <dcterms:created xsi:type="dcterms:W3CDTF">2018-10-01T20:09:41Z</dcterms:created>
  <dcterms:modified xsi:type="dcterms:W3CDTF">2018-12-04T18:33:40Z</dcterms:modified>
</cp:coreProperties>
</file>